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65" r:id="rId2"/>
    <p:sldId id="266" r:id="rId3"/>
    <p:sldId id="316" r:id="rId4"/>
    <p:sldId id="256" r:id="rId5"/>
    <p:sldId id="274" r:id="rId6"/>
    <p:sldId id="317" r:id="rId7"/>
    <p:sldId id="276" r:id="rId8"/>
    <p:sldId id="280" r:id="rId9"/>
    <p:sldId id="281" r:id="rId10"/>
    <p:sldId id="282" r:id="rId11"/>
    <p:sldId id="284" r:id="rId12"/>
    <p:sldId id="285" r:id="rId13"/>
    <p:sldId id="286" r:id="rId14"/>
    <p:sldId id="287" r:id="rId15"/>
    <p:sldId id="289" r:id="rId16"/>
    <p:sldId id="290" r:id="rId17"/>
    <p:sldId id="318" r:id="rId18"/>
    <p:sldId id="291" r:id="rId19"/>
    <p:sldId id="292" r:id="rId20"/>
    <p:sldId id="294" r:id="rId21"/>
    <p:sldId id="295" r:id="rId22"/>
    <p:sldId id="293" r:id="rId23"/>
    <p:sldId id="296" r:id="rId24"/>
    <p:sldId id="298" r:id="rId25"/>
    <p:sldId id="297" r:id="rId26"/>
    <p:sldId id="277" r:id="rId27"/>
    <p:sldId id="319" r:id="rId28"/>
    <p:sldId id="300" r:id="rId29"/>
    <p:sldId id="278" r:id="rId30"/>
    <p:sldId id="301" r:id="rId31"/>
    <p:sldId id="303" r:id="rId32"/>
    <p:sldId id="302" r:id="rId33"/>
    <p:sldId id="304" r:id="rId34"/>
    <p:sldId id="305" r:id="rId35"/>
    <p:sldId id="306" r:id="rId36"/>
    <p:sldId id="307" r:id="rId37"/>
    <p:sldId id="308" r:id="rId38"/>
    <p:sldId id="309" r:id="rId39"/>
    <p:sldId id="310" r:id="rId40"/>
    <p:sldId id="311" r:id="rId41"/>
    <p:sldId id="312" r:id="rId42"/>
    <p:sldId id="320" r:id="rId43"/>
    <p:sldId id="314" r:id="rId44"/>
    <p:sldId id="315" r:id="rId45"/>
    <p:sldId id="313" r:id="rId46"/>
    <p:sldId id="321" r:id="rId47"/>
    <p:sldId id="273" r:id="rId48"/>
  </p:sldIdLst>
  <p:sldSz cx="9144000" cy="6858000" type="screen4x3"/>
  <p:notesSz cx="6858000" cy="9144000"/>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19A00"/>
    <a:srgbClr val="87FF00"/>
    <a:srgbClr val="1A1A68"/>
    <a:srgbClr val="5C30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1158" y="102"/>
      </p:cViewPr>
      <p:guideLst>
        <p:guide orient="horz" pos="2160"/>
        <p:guide pos="2880"/>
      </p:guideLst>
    </p:cSldViewPr>
  </p:slideViewPr>
  <p:notesTextViewPr>
    <p:cViewPr>
      <p:scale>
        <a:sx n="1" d="1"/>
        <a:sy n="1" d="1"/>
      </p:scale>
      <p:origin x="0" y="0"/>
    </p:cViewPr>
  </p:notesTextViewPr>
  <p:gridSpacing cx="72005" cy="72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idx="4294967295"/>
          </p:nvPr>
        </p:nvSpPr>
        <p:spPr bwMode="auto">
          <a:xfrm>
            <a:off x="0"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a:lvl1pPr>
          </a:lstStyle>
          <a:p>
            <a:endParaRPr lang="zh-CN" altLang="zh-CN"/>
          </a:p>
        </p:txBody>
      </p:sp>
      <p:sp>
        <p:nvSpPr>
          <p:cNvPr id="2051" name="日期占位符 2"/>
          <p:cNvSpPr>
            <a:spLocks noGrp="1" noChangeArrowheads="1"/>
          </p:cNvSpPr>
          <p:nvPr>
            <p:ph type="dt" idx="1"/>
          </p:nvPr>
        </p:nvSpPr>
        <p:spPr bwMode="auto">
          <a:xfrm>
            <a:off x="3884613"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a:lvl1pPr>
          </a:lstStyle>
          <a:p>
            <a:fld id="{EF08567D-9689-4EB3-8C63-05A3F931D73A}" type="datetime1">
              <a:rPr lang="zh-CN" altLang="en-US"/>
              <a:pPr/>
              <a:t>2016/3/17</a:t>
            </a:fld>
            <a:endParaRPr lang="zh-CN" altLang="en-US" sz="1200"/>
          </a:p>
        </p:txBody>
      </p:sp>
      <p:sp>
        <p:nvSpPr>
          <p:cNvPr id="2052" name="幻灯片图像占位符 3"/>
          <p:cNvSpPr>
            <a:spLocks noGrp="1" noRot="1" noChangeAspect="1" noChangeArrowheads="1"/>
          </p:cNvSpPr>
          <p:nvPr>
            <p:ph type="sldImg" idx="2"/>
          </p:nvPr>
        </p:nvSpPr>
        <p:spPr bwMode="auto">
          <a:xfrm>
            <a:off x="1371600" y="1143000"/>
            <a:ext cx="41148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备注占位符 4"/>
          <p:cNvSpPr>
            <a:spLocks noGrp="1" noRot="1" noChangeAspect="1" noChangeArrowheads="1"/>
          </p:cNvSpPr>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0" eaLnBrk="0" hangingPunct="0">
              <a:spcBef>
                <a:spcPct val="30000"/>
              </a:spcBef>
              <a:defRPr sz="1200">
                <a:solidFill>
                  <a:schemeClr val="tx1"/>
                </a:solidFill>
                <a:latin typeface="Arial" panose="020B0604020202020204" pitchFamily="34" charset="0"/>
              </a:defRPr>
            </a:lvl1pPr>
            <a:lvl2pPr defTabSz="0" eaLnBrk="0" hangingPunct="0">
              <a:spcBef>
                <a:spcPct val="30000"/>
              </a:spcBef>
              <a:defRPr sz="1200">
                <a:solidFill>
                  <a:schemeClr val="tx1"/>
                </a:solidFill>
                <a:latin typeface="Arial" panose="020B0604020202020204" pitchFamily="34" charset="0"/>
              </a:defRPr>
            </a:lvl2pPr>
            <a:lvl3pPr defTabSz="0" eaLnBrk="0" hangingPunct="0">
              <a:spcBef>
                <a:spcPct val="30000"/>
              </a:spcBef>
              <a:defRPr sz="1200">
                <a:solidFill>
                  <a:schemeClr val="tx1"/>
                </a:solidFill>
                <a:latin typeface="Arial" panose="020B0604020202020204" pitchFamily="34" charset="0"/>
              </a:defRPr>
            </a:lvl3pPr>
            <a:lvl4pPr defTabSz="0" eaLnBrk="0" hangingPunct="0">
              <a:spcBef>
                <a:spcPct val="30000"/>
              </a:spcBef>
              <a:defRPr sz="1200">
                <a:solidFill>
                  <a:schemeClr val="tx1"/>
                </a:solidFill>
                <a:latin typeface="Arial" panose="020B0604020202020204" pitchFamily="34" charset="0"/>
              </a:defRPr>
            </a:lvl4pPr>
            <a:lvl5pPr defTabSz="0" eaLnBrk="0" hangingPunct="0">
              <a:spcBef>
                <a:spcPct val="30000"/>
              </a:spcBef>
              <a:defRPr sz="1200">
                <a:solidFill>
                  <a:schemeClr val="tx1"/>
                </a:solidFill>
                <a:latin typeface="Arial" panose="020B0604020202020204" pitchFamily="34" charset="0"/>
              </a:defRPr>
            </a:lvl5pPr>
            <a:lvl6pPr marL="457200" defTabSz="0" eaLnBrk="0" fontAlgn="base" hangingPunct="0">
              <a:spcBef>
                <a:spcPct val="30000"/>
              </a:spcBef>
              <a:spcAft>
                <a:spcPct val="0"/>
              </a:spcAft>
              <a:defRPr sz="1200">
                <a:solidFill>
                  <a:schemeClr val="tx1"/>
                </a:solidFill>
                <a:latin typeface="Arial" panose="020B0604020202020204" pitchFamily="34" charset="0"/>
              </a:defRPr>
            </a:lvl6pPr>
            <a:lvl7pPr marL="914400" defTabSz="0" eaLnBrk="0" fontAlgn="base" hangingPunct="0">
              <a:spcBef>
                <a:spcPct val="30000"/>
              </a:spcBef>
              <a:spcAft>
                <a:spcPct val="0"/>
              </a:spcAft>
              <a:defRPr sz="1200">
                <a:solidFill>
                  <a:schemeClr val="tx1"/>
                </a:solidFill>
                <a:latin typeface="Arial" panose="020B0604020202020204" pitchFamily="34" charset="0"/>
              </a:defRPr>
            </a:lvl7pPr>
            <a:lvl8pPr marL="1371600" defTabSz="0" eaLnBrk="0" fontAlgn="base" hangingPunct="0">
              <a:spcBef>
                <a:spcPct val="30000"/>
              </a:spcBef>
              <a:spcAft>
                <a:spcPct val="0"/>
              </a:spcAft>
              <a:defRPr sz="1200">
                <a:solidFill>
                  <a:schemeClr val="tx1"/>
                </a:solidFill>
                <a:latin typeface="Arial" panose="020B0604020202020204" pitchFamily="34" charset="0"/>
              </a:defRPr>
            </a:lvl8pPr>
            <a:lvl9pPr marL="1828800" defTabSz="0" eaLnBrk="0" fontAlgn="base" hangingPunct="0">
              <a:spcBef>
                <a:spcPct val="30000"/>
              </a:spcBef>
              <a:spcAft>
                <a:spcPct val="0"/>
              </a:spcAft>
              <a:defRPr sz="1200">
                <a:solidFill>
                  <a:schemeClr val="tx1"/>
                </a:solidFill>
                <a:latin typeface="Arial" panose="020B0604020202020204" pitchFamily="34" charset="0"/>
              </a:defRPr>
            </a:lvl9pPr>
          </a:lstStyle>
          <a:p>
            <a:pPr>
              <a:buFontTx/>
              <a:buNone/>
            </a:pPr>
            <a:r>
              <a:rPr lang="zh-CN" altLang="zh-CN"/>
              <a:t>单击此处编辑母版文本样式</a:t>
            </a:r>
          </a:p>
          <a:p>
            <a:pPr>
              <a:buFontTx/>
              <a:buNone/>
            </a:pPr>
            <a:r>
              <a:rPr lang="zh-CN" altLang="zh-CN"/>
              <a:t>第二级</a:t>
            </a:r>
          </a:p>
          <a:p>
            <a:pPr>
              <a:buFontTx/>
              <a:buNone/>
            </a:pPr>
            <a:r>
              <a:rPr lang="zh-CN" altLang="zh-CN"/>
              <a:t>第三级</a:t>
            </a:r>
          </a:p>
          <a:p>
            <a:pPr>
              <a:buFontTx/>
              <a:buNone/>
            </a:pPr>
            <a:r>
              <a:rPr lang="zh-CN" altLang="zh-CN"/>
              <a:t>第四级</a:t>
            </a:r>
          </a:p>
          <a:p>
            <a:pPr>
              <a:buFontTx/>
              <a:buNone/>
            </a:pPr>
            <a:r>
              <a:rPr lang="zh-CN" altLang="zh-CN"/>
              <a:t>第五级</a:t>
            </a:r>
          </a:p>
        </p:txBody>
      </p:sp>
      <p:sp>
        <p:nvSpPr>
          <p:cNvPr id="2054" name="页脚占位符 5"/>
          <p:cNvSpPr>
            <a:spLocks noGrp="1" noChangeArrowheads="1"/>
          </p:cNvSpPr>
          <p:nvPr>
            <p:ph type="ftr" sz="quarter" idx="4"/>
          </p:nvPr>
        </p:nvSpPr>
        <p:spPr bwMode="auto">
          <a:xfrm>
            <a:off x="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1200"/>
            </a:lvl1pPr>
          </a:lstStyle>
          <a:p>
            <a:endParaRPr lang="zh-CN" altLang="zh-CN"/>
          </a:p>
        </p:txBody>
      </p:sp>
      <p:sp>
        <p:nvSpPr>
          <p:cNvPr id="2055" name="灯片编号占位符 6"/>
          <p:cNvSpPr>
            <a:spLocks noGrp="1" noChangeArrowheads="1"/>
          </p:cNvSpPr>
          <p:nvPr>
            <p:ph type="sldNum" sz="quarter" idx="5"/>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a:lvl1pPr>
          </a:lstStyle>
          <a:p>
            <a:fld id="{48C58B2E-0768-46DC-826E-DFD801613F1F}" type="slidenum">
              <a:rPr lang="zh-CN" altLang="en-US"/>
              <a:pPr/>
              <a:t>‹#›</a:t>
            </a:fld>
            <a:endParaRPr lang="zh-CN" altLang="en-US" sz="1200"/>
          </a:p>
        </p:txBody>
      </p:sp>
    </p:spTree>
    <p:extLst>
      <p:ext uri="{BB962C8B-B14F-4D97-AF65-F5344CB8AC3E}">
        <p14:creationId xmlns:p14="http://schemas.microsoft.com/office/powerpoint/2010/main" val="3918225580"/>
      </p:ext>
    </p:extLst>
  </p:cSld>
  <p:clrMap bg1="lt1" tx1="dk1" bg2="lt2" tx2="dk2" accent1="accent1" accent2="accent2" accent3="accent3" accent4="accent4" accent5="accent5" accent6="accent6" hlink="hlink" folHlink="folHlink"/>
  <p:hf hdr="0" ftr="0"/>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lvl1pPr>
              <a:defRPr/>
            </a:lvl1pPr>
          </a:lstStyle>
          <a:p>
            <a:fld id="{3A3FA183-1B5C-431C-8CB5-0C3879B42D7D}" type="datetime1">
              <a:rPr lang="zh-CN" altLang="en-US"/>
              <a:pPr/>
              <a:t>2016/3/17</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9BC38517-E85E-467B-BE4E-4526BC89A790}"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30633413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3A3FA183-1B5C-431C-8CB5-0C3879B42D7D}" type="datetime1">
              <a:rPr lang="zh-CN" altLang="en-US"/>
              <a:pPr/>
              <a:t>2016/3/17</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EC4BE3DE-34C6-4D55-B007-A5F0B602EF5F}"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951498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7626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3A3FA183-1B5C-431C-8CB5-0C3879B42D7D}" type="datetime1">
              <a:rPr lang="zh-CN" altLang="en-US"/>
              <a:pPr/>
              <a:t>2016/3/17</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780D1D6C-964C-41CA-A328-CEC9C17676EC}"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146109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3A3FA183-1B5C-431C-8CB5-0C3879B42D7D}" type="datetime1">
              <a:rPr lang="zh-CN" altLang="en-US"/>
              <a:pPr/>
              <a:t>2016/3/17</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C1335456-F54B-4A4E-965A-0284CC07AE77}"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7978682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fld id="{3A3FA183-1B5C-431C-8CB5-0C3879B42D7D}" type="datetime1">
              <a:rPr lang="zh-CN" altLang="en-US"/>
              <a:pPr/>
              <a:t>2016/3/17</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FC2C9751-4DA7-4D67-8F97-E7AD4FFDE50C}"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00645814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6715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825625"/>
            <a:ext cx="386715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3A3FA183-1B5C-431C-8CB5-0C3879B42D7D}" type="datetime1">
              <a:rPr lang="zh-CN" altLang="en-US"/>
              <a:pPr/>
              <a:t>2016/3/17</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33AD290B-4E01-4845-BCF2-EC8B6A16FBFC}"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64316185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3A3FA183-1B5C-431C-8CB5-0C3879B42D7D}" type="datetime1">
              <a:rPr lang="zh-CN" altLang="en-US"/>
              <a:pPr/>
              <a:t>2016/3/17</a:t>
            </a:fld>
            <a:endParaRPr lang="zh-CN" altLang="en-US" sz="1800">
              <a:solidFill>
                <a:schemeClr val="tx1"/>
              </a:solidFill>
            </a:endParaRPr>
          </a:p>
        </p:txBody>
      </p:sp>
      <p:sp>
        <p:nvSpPr>
          <p:cNvPr id="8" name="页脚占位符 7"/>
          <p:cNvSpPr>
            <a:spLocks noGrp="1"/>
          </p:cNvSpPr>
          <p:nvPr>
            <p:ph type="ftr" sz="quarter" idx="11"/>
          </p:nvPr>
        </p:nvSpPr>
        <p:spPr/>
        <p:txBody>
          <a:bodyPr/>
          <a:lstStyle>
            <a:lvl1pPr>
              <a:defRPr/>
            </a:lvl1pPr>
          </a:lstStyle>
          <a:p>
            <a:endParaRPr lang="zh-CN" altLang="zh-CN"/>
          </a:p>
        </p:txBody>
      </p:sp>
      <p:sp>
        <p:nvSpPr>
          <p:cNvPr id="9" name="灯片编号占位符 8"/>
          <p:cNvSpPr>
            <a:spLocks noGrp="1"/>
          </p:cNvSpPr>
          <p:nvPr>
            <p:ph type="sldNum" sz="quarter" idx="12"/>
          </p:nvPr>
        </p:nvSpPr>
        <p:spPr/>
        <p:txBody>
          <a:bodyPr/>
          <a:lstStyle>
            <a:lvl1pPr>
              <a:defRPr/>
            </a:lvl1pPr>
          </a:lstStyle>
          <a:p>
            <a:fld id="{CD997783-24AB-46CB-8BF9-9C1A9E15A165}"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469251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3A3FA183-1B5C-431C-8CB5-0C3879B42D7D}" type="datetime1">
              <a:rPr lang="zh-CN" altLang="en-US"/>
              <a:pPr/>
              <a:t>2016/3/17</a:t>
            </a:fld>
            <a:endParaRPr lang="zh-CN" altLang="en-US" sz="1800">
              <a:solidFill>
                <a:schemeClr val="tx1"/>
              </a:solidFill>
            </a:endParaRPr>
          </a:p>
        </p:txBody>
      </p:sp>
      <p:sp>
        <p:nvSpPr>
          <p:cNvPr id="4" name="页脚占位符 3"/>
          <p:cNvSpPr>
            <a:spLocks noGrp="1"/>
          </p:cNvSpPr>
          <p:nvPr>
            <p:ph type="ftr" sz="quarter" idx="11"/>
          </p:nvPr>
        </p:nvSpPr>
        <p:spPr/>
        <p:txBody>
          <a:bodyPr/>
          <a:lstStyle>
            <a:lvl1pPr>
              <a:defRPr/>
            </a:lvl1pPr>
          </a:lstStyle>
          <a:p>
            <a:endParaRPr lang="zh-CN" altLang="zh-CN"/>
          </a:p>
        </p:txBody>
      </p:sp>
      <p:sp>
        <p:nvSpPr>
          <p:cNvPr id="5" name="灯片编号占位符 4"/>
          <p:cNvSpPr>
            <a:spLocks noGrp="1"/>
          </p:cNvSpPr>
          <p:nvPr>
            <p:ph type="sldNum" sz="quarter" idx="12"/>
          </p:nvPr>
        </p:nvSpPr>
        <p:spPr/>
        <p:txBody>
          <a:bodyPr/>
          <a:lstStyle>
            <a:lvl1pPr>
              <a:defRPr/>
            </a:lvl1pPr>
          </a:lstStyle>
          <a:p>
            <a:fld id="{58F8C39C-EAAF-41A9-8FF9-10FDE1CB339E}"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484917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3A3FA183-1B5C-431C-8CB5-0C3879B42D7D}" type="datetime1">
              <a:rPr lang="zh-CN" altLang="en-US"/>
              <a:pPr/>
              <a:t>2016/3/17</a:t>
            </a:fld>
            <a:endParaRPr lang="zh-CN" altLang="en-US" sz="1800">
              <a:solidFill>
                <a:schemeClr val="tx1"/>
              </a:solidFill>
            </a:endParaRPr>
          </a:p>
        </p:txBody>
      </p:sp>
      <p:sp>
        <p:nvSpPr>
          <p:cNvPr id="3" name="页脚占位符 2"/>
          <p:cNvSpPr>
            <a:spLocks noGrp="1"/>
          </p:cNvSpPr>
          <p:nvPr>
            <p:ph type="ftr" sz="quarter" idx="11"/>
          </p:nvPr>
        </p:nvSpPr>
        <p:spPr/>
        <p:txBody>
          <a:bodyPr/>
          <a:lstStyle>
            <a:lvl1pPr>
              <a:defRPr/>
            </a:lvl1pPr>
          </a:lstStyle>
          <a:p>
            <a:endParaRPr lang="zh-CN" altLang="zh-CN"/>
          </a:p>
        </p:txBody>
      </p:sp>
      <p:sp>
        <p:nvSpPr>
          <p:cNvPr id="4" name="灯片编号占位符 3"/>
          <p:cNvSpPr>
            <a:spLocks noGrp="1"/>
          </p:cNvSpPr>
          <p:nvPr>
            <p:ph type="sldNum" sz="quarter" idx="12"/>
          </p:nvPr>
        </p:nvSpPr>
        <p:spPr/>
        <p:txBody>
          <a:bodyPr/>
          <a:lstStyle>
            <a:lvl1pPr>
              <a:defRPr/>
            </a:lvl1pPr>
          </a:lstStyle>
          <a:p>
            <a:fld id="{CE969B2F-C402-495C-949C-4EF471760C8A}"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791080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3A3FA183-1B5C-431C-8CB5-0C3879B42D7D}" type="datetime1">
              <a:rPr lang="zh-CN" altLang="en-US"/>
              <a:pPr/>
              <a:t>2016/3/17</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61DDA8FB-4810-49EC-ABE5-0D9D16E35FA1}"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284215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3A3FA183-1B5C-431C-8CB5-0C3879B42D7D}" type="datetime1">
              <a:rPr lang="zh-CN" altLang="en-US"/>
              <a:pPr/>
              <a:t>2016/3/17</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A422B9CD-38E9-4288-B746-73A0D77D8B22}"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047947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gradFill rotWithShape="1">
          <a:gsLst>
            <a:gs pos="0">
              <a:srgbClr val="FFFFFF"/>
            </a:gs>
            <a:gs pos="45999">
              <a:srgbClr val="F2F2F2"/>
            </a:gs>
            <a:gs pos="100000">
              <a:srgbClr val="D8D8D8"/>
            </a:gs>
          </a:gsLst>
          <a:path path="rect">
            <a:fillToRect l="50000" t="-29999" r="50000" b="129999"/>
          </a:path>
        </a:gra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Light" panose="020F0302020204030204" pitchFamily="34" charset="0"/>
              </a:rPr>
              <a:t>单击此处编辑母版标题样式</a:t>
            </a:r>
          </a:p>
        </p:txBody>
      </p:sp>
      <p:sp>
        <p:nvSpPr>
          <p:cNvPr id="1027" name="文本占位符 2"/>
          <p:cNvSpPr>
            <a:spLocks noGrp="1" noChangeArrowheads="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anose="020F0502020204030204" pitchFamily="34" charset="0"/>
              </a:rPr>
              <a:t>单击此处编辑母版文本样式</a:t>
            </a:r>
          </a:p>
          <a:p>
            <a:pPr lvl="1"/>
            <a:r>
              <a:rPr lang="zh-CN" altLang="zh-CN" smtClean="0">
                <a:sym typeface="Calibri" panose="020F0502020204030204" pitchFamily="34" charset="0"/>
              </a:rPr>
              <a:t>第二级</a:t>
            </a:r>
          </a:p>
          <a:p>
            <a:pPr lvl="2"/>
            <a:r>
              <a:rPr lang="zh-CN" altLang="zh-CN" smtClean="0">
                <a:sym typeface="Calibri" panose="020F0502020204030204" pitchFamily="34" charset="0"/>
              </a:rPr>
              <a:t>第三级</a:t>
            </a:r>
          </a:p>
          <a:p>
            <a:pPr lvl="3"/>
            <a:r>
              <a:rPr lang="zh-CN" altLang="zh-CN" smtClean="0">
                <a:sym typeface="Calibri" panose="020F0502020204030204" pitchFamily="34" charset="0"/>
              </a:rPr>
              <a:t>第四级</a:t>
            </a:r>
          </a:p>
          <a:p>
            <a:pPr lvl="4"/>
            <a:r>
              <a:rPr lang="zh-CN" altLang="zh-CN" smtClean="0">
                <a:sym typeface="Calibri" panose="020F0502020204030204" pitchFamily="34" charset="0"/>
              </a:rPr>
              <a:t>第五级</a:t>
            </a:r>
          </a:p>
        </p:txBody>
      </p:sp>
      <p:sp>
        <p:nvSpPr>
          <p:cNvPr id="1028" name="日期占位符 3"/>
          <p:cNvSpPr>
            <a:spLocks noGrp="1" noChangeArrowheads="1"/>
          </p:cNvSpPr>
          <p:nvPr>
            <p:ph type="dt" sz="half" idx="2"/>
          </p:nvPr>
        </p:nvSpPr>
        <p:spPr bwMode="auto">
          <a:xfrm>
            <a:off x="6286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fld id="{3A3FA183-1B5C-431C-8CB5-0C3879B42D7D}" type="datetime1">
              <a:rPr lang="zh-CN" altLang="en-US"/>
              <a:pPr/>
              <a:t>2016/3/17</a:t>
            </a:fld>
            <a:endParaRPr lang="zh-CN" altLang="en-US" sz="1800">
              <a:solidFill>
                <a:schemeClr val="tx1"/>
              </a:solidFill>
            </a:endParaRPr>
          </a:p>
        </p:txBody>
      </p:sp>
      <p:sp>
        <p:nvSpPr>
          <p:cNvPr id="1029" name="页脚占位符 4"/>
          <p:cNvSpPr>
            <a:spLocks noGrp="1" noChangeArrowheads="1"/>
          </p:cNvSpPr>
          <p:nvPr>
            <p:ph type="ftr" sz="quarter" idx="3"/>
          </p:nvPr>
        </p:nvSpPr>
        <p:spPr bwMode="auto">
          <a:xfrm>
            <a:off x="3028950" y="6356350"/>
            <a:ext cx="30861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a:solidFill>
                  <a:srgbClr val="898989"/>
                </a:solidFill>
              </a:defRPr>
            </a:lvl1pPr>
          </a:lstStyle>
          <a:p>
            <a:endParaRPr lang="zh-CN" altLang="zh-CN"/>
          </a:p>
        </p:txBody>
      </p:sp>
      <p:sp>
        <p:nvSpPr>
          <p:cNvPr id="1030" name="灯片编号占位符 5"/>
          <p:cNvSpPr>
            <a:spLocks noGrp="1" noChangeArrowheads="1"/>
          </p:cNvSpPr>
          <p:nvPr>
            <p:ph type="sldNum" sz="quarter" idx="4"/>
          </p:nvPr>
        </p:nvSpPr>
        <p:spPr bwMode="auto">
          <a:xfrm>
            <a:off x="64579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4ADD9910-EEEB-418D-AAF4-6068FC4BFD52}" type="slidenum">
              <a:rPr lang="zh-CN" altLang="en-US"/>
              <a:pPr/>
              <a:t>‹#›</a:t>
            </a:fld>
            <a:endParaRPr lang="zh-CN" altLang="en-US"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marL="914400" indent="-914400" algn="l" rtl="0" fontAlgn="base">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6.emf"/></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3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emf"/><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37.jpeg"/><Relationship Id="rId5" Type="http://schemas.openxmlformats.org/officeDocument/2006/relationships/image" Target="../media/image36.png"/><Relationship Id="rId4" Type="http://schemas.openxmlformats.org/officeDocument/2006/relationships/image" Target="../media/image35.jpe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44.jpg"/><Relationship Id="rId4" Type="http://schemas.openxmlformats.org/officeDocument/2006/relationships/image" Target="../media/image43.jp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45.jpg"/><Relationship Id="rId7"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390.png"/><Relationship Id="rId11" Type="http://schemas.openxmlformats.org/officeDocument/2006/relationships/image" Target="../media/image47.png"/><Relationship Id="rId5" Type="http://schemas.openxmlformats.org/officeDocument/2006/relationships/image" Target="../media/image180.png"/><Relationship Id="rId10" Type="http://schemas.openxmlformats.org/officeDocument/2006/relationships/image" Target="../media/image46.png"/><Relationship Id="rId4" Type="http://schemas.openxmlformats.org/officeDocument/2006/relationships/image" Target="../media/image170.png"/><Relationship Id="rId9" Type="http://schemas.openxmlformats.org/officeDocument/2006/relationships/image" Target="../media/image230.png"/></Relationships>
</file>

<file path=ppt/slides/_rels/slide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矩形 10"/>
          <p:cNvSpPr>
            <a:spLocks noChangeArrowheads="1"/>
          </p:cNvSpPr>
          <p:nvPr/>
        </p:nvSpPr>
        <p:spPr bwMode="auto">
          <a:xfrm>
            <a:off x="0" y="0"/>
            <a:ext cx="9144000" cy="36544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75" name="TextBox 89"/>
          <p:cNvSpPr>
            <a:spLocks noChangeArrowheads="1"/>
          </p:cNvSpPr>
          <p:nvPr/>
        </p:nvSpPr>
        <p:spPr bwMode="auto">
          <a:xfrm>
            <a:off x="6285355" y="5146101"/>
            <a:ext cx="264687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smtClean="0">
                <a:solidFill>
                  <a:srgbClr val="3F3F3F"/>
                </a:solidFill>
                <a:ea typeface="华文楷体" panose="02010600040101010101" pitchFamily="2" charset="-122"/>
              </a:rPr>
              <a:t>博士生：孙丰</a:t>
            </a:r>
            <a:endParaRPr lang="en-US" altLang="zh-CN" sz="2400" b="1" dirty="0" smtClean="0">
              <a:solidFill>
                <a:srgbClr val="3F3F3F"/>
              </a:solidFill>
              <a:ea typeface="华文楷体" panose="02010600040101010101" pitchFamily="2" charset="-122"/>
            </a:endParaRPr>
          </a:p>
          <a:p>
            <a:r>
              <a:rPr lang="zh-CN" altLang="en-US" sz="2400" b="1" dirty="0" smtClean="0">
                <a:solidFill>
                  <a:srgbClr val="3F3F3F"/>
                </a:solidFill>
                <a:ea typeface="华文楷体" panose="02010600040101010101" pitchFamily="2" charset="-122"/>
              </a:rPr>
              <a:t>导师：秦开怀教授</a:t>
            </a:r>
            <a:endParaRPr lang="zh-CN" altLang="en-US" sz="2400" b="1" dirty="0">
              <a:solidFill>
                <a:srgbClr val="3F3F3F"/>
              </a:solidFill>
              <a:ea typeface="华文楷体" panose="02010600040101010101" pitchFamily="2" charset="-122"/>
            </a:endParaRPr>
          </a:p>
        </p:txBody>
      </p:sp>
      <p:sp>
        <p:nvSpPr>
          <p:cNvPr id="3076" name="直接连接符 3"/>
          <p:cNvSpPr>
            <a:spLocks noChangeShapeType="1"/>
          </p:cNvSpPr>
          <p:nvPr/>
        </p:nvSpPr>
        <p:spPr bwMode="auto">
          <a:xfrm>
            <a:off x="4572000" y="4973062"/>
            <a:ext cx="4298951" cy="16449"/>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7" name="TextBox 5"/>
          <p:cNvSpPr>
            <a:spLocks noChangeArrowheads="1"/>
          </p:cNvSpPr>
          <p:nvPr/>
        </p:nvSpPr>
        <p:spPr bwMode="auto">
          <a:xfrm>
            <a:off x="888941" y="2162295"/>
            <a:ext cx="736611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4000" b="1" dirty="0" smtClean="0">
                <a:solidFill>
                  <a:schemeClr val="accent3"/>
                </a:solidFill>
                <a:latin typeface="华文楷体" panose="02010600040101010101" pitchFamily="2" charset="-122"/>
                <a:ea typeface="华文楷体" panose="02010600040101010101" pitchFamily="2" charset="-122"/>
                <a:sym typeface="华文楷体" panose="02010600040101010101" pitchFamily="2" charset="-122"/>
              </a:rPr>
              <a:t>视频图像中的背景减除技术研究</a:t>
            </a:r>
            <a:endParaRPr lang="zh-CN" altLang="en-US" sz="4000" b="1" dirty="0">
              <a:solidFill>
                <a:schemeClr val="accent3"/>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3078" name="矩形 9"/>
          <p:cNvSpPr>
            <a:spLocks noChangeArrowheads="1"/>
          </p:cNvSpPr>
          <p:nvPr/>
        </p:nvSpPr>
        <p:spPr bwMode="auto">
          <a:xfrm>
            <a:off x="163513" y="6210300"/>
            <a:ext cx="423862" cy="423863"/>
          </a:xfrm>
          <a:prstGeom prst="rect">
            <a:avLst/>
          </a:prstGeom>
          <a:solidFill>
            <a:srgbClr val="5C307D"/>
          </a:solidFill>
          <a:ln w="12700" cap="flat" cmpd="sng">
            <a:solidFill>
              <a:srgbClr val="7F7F7F"/>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80" name="直接连接符 6"/>
          <p:cNvSpPr>
            <a:spLocks noChangeShapeType="1"/>
          </p:cNvSpPr>
          <p:nvPr/>
        </p:nvSpPr>
        <p:spPr bwMode="auto">
          <a:xfrm>
            <a:off x="163513" y="6626225"/>
            <a:ext cx="4408487"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081" name="组合 27"/>
          <p:cNvGrpSpPr>
            <a:grpSpLocks/>
          </p:cNvGrpSpPr>
          <p:nvPr/>
        </p:nvGrpSpPr>
        <p:grpSpPr bwMode="auto">
          <a:xfrm>
            <a:off x="0" y="3770313"/>
            <a:ext cx="9144000" cy="57150"/>
            <a:chOff x="0" y="0"/>
            <a:chExt cx="8816454" cy="66133"/>
          </a:xfrm>
        </p:grpSpPr>
        <p:sp>
          <p:nvSpPr>
            <p:cNvPr id="3082" name="矩形 28"/>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83" name="矩形 29"/>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pic>
        <p:nvPicPr>
          <p:cNvPr id="3084" name="图片 30"/>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38113" y="266700"/>
            <a:ext cx="3136900"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163" y="2368550"/>
            <a:ext cx="8439150" cy="3279811"/>
          </a:xfrm>
          <a:prstGeom prst="rect">
            <a:avLst/>
          </a:prstGeom>
        </p:spPr>
      </p:pic>
      <p:sp>
        <p:nvSpPr>
          <p:cNvPr id="3" name="文本框 2"/>
          <p:cNvSpPr txBox="1"/>
          <p:nvPr/>
        </p:nvSpPr>
        <p:spPr>
          <a:xfrm>
            <a:off x="284163" y="1969532"/>
            <a:ext cx="1627369"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smtClean="0"/>
              <a:t>算法流程图</a:t>
            </a:r>
            <a:endParaRPr lang="zh-CN" altLang="en-US" dirty="0"/>
          </a:p>
        </p:txBody>
      </p:sp>
    </p:spTree>
    <p:extLst>
      <p:ext uri="{BB962C8B-B14F-4D97-AF65-F5344CB8AC3E}">
        <p14:creationId xmlns:p14="http://schemas.microsoft.com/office/powerpoint/2010/main" val="11448230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09861" y="1831854"/>
            <a:ext cx="2884123"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smtClean="0"/>
              <a:t>ECSSD</a:t>
            </a:r>
            <a:r>
              <a:rPr lang="zh-CN" altLang="en-US" dirty="0" smtClean="0"/>
              <a:t>数据集部分结果</a:t>
            </a:r>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468" y="2247115"/>
            <a:ext cx="7762875" cy="3757982"/>
          </a:xfrm>
          <a:prstGeom prst="rect">
            <a:avLst/>
          </a:prstGeom>
        </p:spPr>
      </p:pic>
      <p:sp>
        <p:nvSpPr>
          <p:cNvPr id="4" name="文本框 3"/>
          <p:cNvSpPr txBox="1"/>
          <p:nvPr/>
        </p:nvSpPr>
        <p:spPr>
          <a:xfrm>
            <a:off x="219361" y="6005097"/>
            <a:ext cx="8360558" cy="338554"/>
          </a:xfrm>
          <a:prstGeom prst="rect">
            <a:avLst/>
          </a:prstGeom>
          <a:noFill/>
        </p:spPr>
        <p:txBody>
          <a:bodyPr wrap="none" rtlCol="0">
            <a:spAutoFit/>
          </a:bodyPr>
          <a:lstStyle/>
          <a:p>
            <a:r>
              <a:rPr lang="en-US" altLang="zh-CN" sz="1600" dirty="0" smtClean="0"/>
              <a:t> (</a:t>
            </a:r>
            <a:r>
              <a:rPr lang="en-US" altLang="zh-CN" sz="1600" dirty="0"/>
              <a:t>a)</a:t>
            </a:r>
            <a:r>
              <a:rPr lang="zh-CN" altLang="zh-CN" sz="1600" dirty="0"/>
              <a:t>输入图像</a:t>
            </a:r>
            <a:r>
              <a:rPr lang="en-US" altLang="zh-CN" sz="1600" dirty="0"/>
              <a:t>  (b)</a:t>
            </a:r>
            <a:r>
              <a:rPr lang="zh-CN" altLang="zh-CN" sz="1600" dirty="0"/>
              <a:t>正确结果</a:t>
            </a:r>
            <a:r>
              <a:rPr lang="en-US" altLang="zh-CN" sz="1600" dirty="0"/>
              <a:t>   (c)IT      </a:t>
            </a:r>
            <a:r>
              <a:rPr lang="en-US" altLang="zh-CN" sz="1600" dirty="0" smtClean="0"/>
              <a:t>  (</a:t>
            </a:r>
            <a:r>
              <a:rPr lang="en-US" altLang="zh-CN" sz="1600" dirty="0"/>
              <a:t>d)FT    </a:t>
            </a:r>
            <a:r>
              <a:rPr lang="en-US" altLang="zh-CN" sz="1600" dirty="0" smtClean="0"/>
              <a:t>        </a:t>
            </a:r>
            <a:r>
              <a:rPr lang="en-US" altLang="zh-CN" sz="1600" dirty="0"/>
              <a:t>(e)GC      (f)RC    </a:t>
            </a:r>
            <a:r>
              <a:rPr lang="en-US" altLang="zh-CN" sz="1600" dirty="0" smtClean="0"/>
              <a:t> (</a:t>
            </a:r>
            <a:r>
              <a:rPr lang="en-US" altLang="zh-CN" sz="1600" dirty="0"/>
              <a:t>g)CSH    (h)</a:t>
            </a:r>
            <a:r>
              <a:rPr lang="zh-CN" altLang="zh-CN" sz="1600" dirty="0"/>
              <a:t>本文算法</a:t>
            </a:r>
            <a:endParaRPr lang="zh-CN" altLang="en-US" sz="1600" dirty="0"/>
          </a:p>
        </p:txBody>
      </p:sp>
    </p:spTree>
    <p:extLst>
      <p:ext uri="{BB962C8B-B14F-4D97-AF65-F5344CB8AC3E}">
        <p14:creationId xmlns:p14="http://schemas.microsoft.com/office/powerpoint/2010/main" val="26375906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09861" y="1831854"/>
            <a:ext cx="2563522"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smtClean="0"/>
              <a:t>ASD</a:t>
            </a:r>
            <a:r>
              <a:rPr lang="zh-CN" altLang="en-US" dirty="0" smtClean="0"/>
              <a:t>数据集部分结果</a:t>
            </a:r>
            <a:endParaRPr lang="zh-CN" altLang="en-US" dirty="0"/>
          </a:p>
        </p:txBody>
      </p:sp>
      <p:sp>
        <p:nvSpPr>
          <p:cNvPr id="4" name="文本框 3"/>
          <p:cNvSpPr txBox="1"/>
          <p:nvPr/>
        </p:nvSpPr>
        <p:spPr>
          <a:xfrm>
            <a:off x="219361" y="6005097"/>
            <a:ext cx="8591391" cy="338554"/>
          </a:xfrm>
          <a:prstGeom prst="rect">
            <a:avLst/>
          </a:prstGeom>
          <a:noFill/>
        </p:spPr>
        <p:txBody>
          <a:bodyPr wrap="none" rtlCol="0">
            <a:spAutoFit/>
          </a:bodyPr>
          <a:lstStyle/>
          <a:p>
            <a:r>
              <a:rPr lang="en-US" altLang="zh-CN" sz="1600" dirty="0" smtClean="0"/>
              <a:t> (</a:t>
            </a:r>
            <a:r>
              <a:rPr lang="en-US" altLang="zh-CN" sz="1600" dirty="0"/>
              <a:t>a)</a:t>
            </a:r>
            <a:r>
              <a:rPr lang="zh-CN" altLang="zh-CN" sz="1600" dirty="0"/>
              <a:t>输入图像</a:t>
            </a:r>
            <a:r>
              <a:rPr lang="en-US" altLang="zh-CN" sz="1600" dirty="0"/>
              <a:t> </a:t>
            </a:r>
            <a:r>
              <a:rPr lang="en-US" altLang="zh-CN" sz="1600" dirty="0" smtClean="0"/>
              <a:t>(</a:t>
            </a:r>
            <a:r>
              <a:rPr lang="en-US" altLang="zh-CN" sz="1600" dirty="0"/>
              <a:t>b)</a:t>
            </a:r>
            <a:r>
              <a:rPr lang="zh-CN" altLang="zh-CN" sz="1600" dirty="0"/>
              <a:t>正确结果</a:t>
            </a:r>
            <a:r>
              <a:rPr lang="en-US" altLang="zh-CN" sz="1600" dirty="0"/>
              <a:t>   (c)IT      </a:t>
            </a:r>
            <a:r>
              <a:rPr lang="en-US" altLang="zh-CN" sz="1600" dirty="0" smtClean="0"/>
              <a:t>  (</a:t>
            </a:r>
            <a:r>
              <a:rPr lang="en-US" altLang="zh-CN" sz="1600" dirty="0"/>
              <a:t>d)FT    </a:t>
            </a:r>
            <a:r>
              <a:rPr lang="en-US" altLang="zh-CN" sz="1600" dirty="0" smtClean="0"/>
              <a:t>        </a:t>
            </a:r>
            <a:r>
              <a:rPr lang="en-US" altLang="zh-CN" sz="1600" dirty="0"/>
              <a:t>(e)GC      (f)RC    </a:t>
            </a:r>
            <a:r>
              <a:rPr lang="en-US" altLang="zh-CN" sz="1600" dirty="0" smtClean="0"/>
              <a:t>      (</a:t>
            </a:r>
            <a:r>
              <a:rPr lang="en-US" altLang="zh-CN" sz="1600" dirty="0"/>
              <a:t>g)CSH    (h)</a:t>
            </a:r>
            <a:r>
              <a:rPr lang="zh-CN" altLang="zh-CN" sz="1600" dirty="0"/>
              <a:t>本文算法</a:t>
            </a:r>
            <a:endParaRPr lang="zh-CN" altLang="en-US" sz="1600"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744" y="2249241"/>
            <a:ext cx="8428832" cy="3797547"/>
          </a:xfrm>
          <a:prstGeom prst="rect">
            <a:avLst/>
          </a:prstGeom>
        </p:spPr>
      </p:pic>
    </p:spTree>
    <p:extLst>
      <p:ext uri="{BB962C8B-B14F-4D97-AF65-F5344CB8AC3E}">
        <p14:creationId xmlns:p14="http://schemas.microsoft.com/office/powerpoint/2010/main" val="16193803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Rectangle 2"/>
          <p:cNvSpPr>
            <a:spLocks noChangeArrowheads="1"/>
          </p:cNvSpPr>
          <p:nvPr/>
        </p:nvSpPr>
        <p:spPr bwMode="auto">
          <a:xfrm>
            <a:off x="3336884" y="44656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5"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408" y="2811993"/>
            <a:ext cx="4157780" cy="312521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p:cNvSpPr>
            <a:spLocks noChangeArrowheads="1"/>
          </p:cNvSpPr>
          <p:nvPr/>
        </p:nvSpPr>
        <p:spPr bwMode="auto">
          <a:xfrm>
            <a:off x="2870200" y="186106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7" name="图片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1206" y="2823886"/>
            <a:ext cx="4145865" cy="311626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74408" y="2095554"/>
            <a:ext cx="5350183" cy="369332"/>
          </a:xfrm>
          <a:prstGeom prst="rect">
            <a:avLst/>
          </a:prstGeom>
        </p:spPr>
        <p:txBody>
          <a:bodyPr wrap="none">
            <a:spAutoFit/>
          </a:bodyPr>
          <a:lstStyle/>
          <a:p>
            <a:r>
              <a:rPr lang="en-US" altLang="zh-CN" kern="100" spc="20" dirty="0">
                <a:latin typeface="Times New Roman" panose="02020603050405020304" pitchFamily="18" charset="0"/>
                <a:ea typeface="方正书宋简体"/>
              </a:rPr>
              <a:t>ECSSD</a:t>
            </a:r>
            <a:r>
              <a:rPr lang="zh-CN" altLang="zh-CN" kern="100" spc="20" dirty="0">
                <a:latin typeface="Times New Roman" panose="02020603050405020304" pitchFamily="18" charset="0"/>
                <a:ea typeface="方正书宋简体"/>
                <a:cs typeface="Times New Roman" panose="02020603050405020304" pitchFamily="18" charset="0"/>
              </a:rPr>
              <a:t>数据库</a:t>
            </a:r>
            <a:r>
              <a:rPr lang="en-US" altLang="zh-CN" i="1" kern="100" spc="20" dirty="0">
                <a:latin typeface="Times New Roman" panose="02020603050405020304" pitchFamily="18" charset="0"/>
                <a:ea typeface="方正书宋简体"/>
              </a:rPr>
              <a:t>F</a:t>
            </a:r>
            <a:r>
              <a:rPr lang="en-US" altLang="zh-CN" kern="100" spc="20" dirty="0">
                <a:latin typeface="Times New Roman" panose="02020603050405020304" pitchFamily="18" charset="0"/>
                <a:ea typeface="方正书宋简体"/>
              </a:rPr>
              <a:t>-Measure</a:t>
            </a:r>
            <a:r>
              <a:rPr lang="zh-CN" altLang="zh-CN" kern="100" spc="20" dirty="0">
                <a:latin typeface="Times New Roman" panose="02020603050405020304" pitchFamily="18" charset="0"/>
                <a:ea typeface="方正书宋简体"/>
                <a:cs typeface="Times New Roman" panose="02020603050405020304" pitchFamily="18" charset="0"/>
              </a:rPr>
              <a:t>值</a:t>
            </a:r>
            <a:r>
              <a:rPr lang="zh-CN" altLang="zh-CN" kern="100" spc="20" dirty="0" smtClean="0">
                <a:latin typeface="Times New Roman" panose="02020603050405020304" pitchFamily="18" charset="0"/>
                <a:ea typeface="方正书宋简体"/>
                <a:cs typeface="Times New Roman" panose="02020603050405020304" pitchFamily="18" charset="0"/>
              </a:rPr>
              <a:t>比较</a:t>
            </a:r>
            <a:r>
              <a:rPr lang="zh-CN" altLang="en-US" kern="100" spc="20" dirty="0" smtClean="0">
                <a:latin typeface="Times New Roman" panose="02020603050405020304" pitchFamily="18" charset="0"/>
                <a:ea typeface="方正书宋简体"/>
                <a:cs typeface="Times New Roman" panose="02020603050405020304" pitchFamily="18" charset="0"/>
              </a:rPr>
              <a:t>，本文算法记为</a:t>
            </a:r>
            <a:r>
              <a:rPr lang="en-US" altLang="zh-CN" kern="100" spc="20" dirty="0" smtClean="0">
                <a:latin typeface="Times New Roman" panose="02020603050405020304" pitchFamily="18" charset="0"/>
                <a:ea typeface="方正书宋简体"/>
                <a:cs typeface="Times New Roman" panose="02020603050405020304" pitchFamily="18" charset="0"/>
              </a:rPr>
              <a:t>RM</a:t>
            </a:r>
            <a:endParaRPr lang="zh-CN" altLang="en-US" dirty="0"/>
          </a:p>
        </p:txBody>
      </p:sp>
    </p:spTree>
    <p:extLst>
      <p:ext uri="{BB962C8B-B14F-4D97-AF65-F5344CB8AC3E}">
        <p14:creationId xmlns:p14="http://schemas.microsoft.com/office/powerpoint/2010/main" val="36010956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Rectangle 2"/>
          <p:cNvSpPr>
            <a:spLocks noChangeArrowheads="1"/>
          </p:cNvSpPr>
          <p:nvPr/>
        </p:nvSpPr>
        <p:spPr bwMode="auto">
          <a:xfrm>
            <a:off x="3336884" y="44656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4"/>
          <p:cNvSpPr>
            <a:spLocks noChangeArrowheads="1"/>
          </p:cNvSpPr>
          <p:nvPr/>
        </p:nvSpPr>
        <p:spPr bwMode="auto">
          <a:xfrm>
            <a:off x="2870200" y="186106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p:cNvSpPr/>
          <p:nvPr/>
        </p:nvSpPr>
        <p:spPr>
          <a:xfrm>
            <a:off x="174408" y="2095554"/>
            <a:ext cx="3090590" cy="369332"/>
          </a:xfrm>
          <a:prstGeom prst="rect">
            <a:avLst/>
          </a:prstGeom>
        </p:spPr>
        <p:txBody>
          <a:bodyPr wrap="none">
            <a:spAutoFit/>
          </a:bodyPr>
          <a:lstStyle/>
          <a:p>
            <a:r>
              <a:rPr lang="en-US" altLang="zh-CN" kern="100" spc="20" dirty="0" smtClean="0">
                <a:latin typeface="Times New Roman" panose="02020603050405020304" pitchFamily="18" charset="0"/>
                <a:ea typeface="方正书宋简体"/>
              </a:rPr>
              <a:t>ASD</a:t>
            </a:r>
            <a:r>
              <a:rPr lang="zh-CN" altLang="zh-CN" kern="100" spc="20" dirty="0">
                <a:latin typeface="Times New Roman" panose="02020603050405020304" pitchFamily="18" charset="0"/>
                <a:ea typeface="方正书宋简体"/>
                <a:cs typeface="Times New Roman" panose="02020603050405020304" pitchFamily="18" charset="0"/>
              </a:rPr>
              <a:t>数据库</a:t>
            </a:r>
            <a:r>
              <a:rPr lang="en-US" altLang="zh-CN" i="1" kern="100" spc="20" dirty="0">
                <a:latin typeface="Times New Roman" panose="02020603050405020304" pitchFamily="18" charset="0"/>
                <a:ea typeface="方正书宋简体"/>
              </a:rPr>
              <a:t>F</a:t>
            </a:r>
            <a:r>
              <a:rPr lang="en-US" altLang="zh-CN" kern="100" spc="20" dirty="0">
                <a:latin typeface="Times New Roman" panose="02020603050405020304" pitchFamily="18" charset="0"/>
                <a:ea typeface="方正书宋简体"/>
              </a:rPr>
              <a:t>-Measure</a:t>
            </a:r>
            <a:r>
              <a:rPr lang="zh-CN" altLang="zh-CN" kern="100" spc="20" dirty="0">
                <a:latin typeface="Times New Roman" panose="02020603050405020304" pitchFamily="18" charset="0"/>
                <a:ea typeface="方正书宋简体"/>
                <a:cs typeface="Times New Roman" panose="02020603050405020304" pitchFamily="18" charset="0"/>
              </a:rPr>
              <a:t>值比较</a:t>
            </a:r>
            <a:endParaRPr lang="zh-CN" altLang="en-US" dirty="0"/>
          </a:p>
        </p:txBody>
      </p:sp>
      <p:sp>
        <p:nvSpPr>
          <p:cNvPr id="5" name="Rectangle 2"/>
          <p:cNvSpPr>
            <a:spLocks noChangeArrowheads="1"/>
          </p:cNvSpPr>
          <p:nvPr/>
        </p:nvSpPr>
        <p:spPr bwMode="auto">
          <a:xfrm>
            <a:off x="4848225" y="22487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049" name="图片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34" y="2699373"/>
            <a:ext cx="3943851" cy="296441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
          <p:cNvSpPr>
            <a:spLocks noChangeArrowheads="1"/>
          </p:cNvSpPr>
          <p:nvPr/>
        </p:nvSpPr>
        <p:spPr bwMode="auto">
          <a:xfrm>
            <a:off x="5000625" y="2401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051" name="图片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2698010"/>
            <a:ext cx="3973787" cy="2986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0114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Rectangle 2"/>
          <p:cNvSpPr>
            <a:spLocks noChangeArrowheads="1"/>
          </p:cNvSpPr>
          <p:nvPr/>
        </p:nvSpPr>
        <p:spPr bwMode="auto">
          <a:xfrm>
            <a:off x="2548022" y="2528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073" name="图片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373" y="2502233"/>
            <a:ext cx="3951118" cy="29698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p:cNvSpPr>
            <a:spLocks noChangeArrowheads="1"/>
          </p:cNvSpPr>
          <p:nvPr/>
        </p:nvSpPr>
        <p:spPr bwMode="auto">
          <a:xfrm>
            <a:off x="2700422" y="26807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075" name="图片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3581" y="2498464"/>
            <a:ext cx="3951118" cy="2969880"/>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p:cNvSpPr/>
          <p:nvPr/>
        </p:nvSpPr>
        <p:spPr>
          <a:xfrm>
            <a:off x="3040447" y="1974842"/>
            <a:ext cx="3039294" cy="369332"/>
          </a:xfrm>
          <a:prstGeom prst="rect">
            <a:avLst/>
          </a:prstGeom>
        </p:spPr>
        <p:txBody>
          <a:bodyPr wrap="none">
            <a:spAutoFit/>
          </a:bodyPr>
          <a:lstStyle/>
          <a:p>
            <a:r>
              <a:rPr lang="zh-CN" altLang="en-US" kern="100" spc="20" dirty="0" smtClean="0">
                <a:latin typeface="Times New Roman" panose="02020603050405020304" pitchFamily="18" charset="0"/>
                <a:ea typeface="方正书宋简体"/>
              </a:rPr>
              <a:t>平均绝对误差（</a:t>
            </a:r>
            <a:r>
              <a:rPr lang="en-US" altLang="zh-CN" kern="100" spc="20" dirty="0" smtClean="0">
                <a:latin typeface="Times New Roman" panose="02020603050405020304" pitchFamily="18" charset="0"/>
                <a:ea typeface="方正书宋简体"/>
              </a:rPr>
              <a:t>MAE</a:t>
            </a:r>
            <a:r>
              <a:rPr lang="zh-CN" altLang="en-US" kern="100" spc="20" dirty="0" smtClean="0">
                <a:latin typeface="Times New Roman" panose="02020603050405020304" pitchFamily="18" charset="0"/>
                <a:ea typeface="方正书宋简体"/>
              </a:rPr>
              <a:t>）比较</a:t>
            </a:r>
            <a:endParaRPr lang="zh-CN" altLang="en-US" dirty="0"/>
          </a:p>
        </p:txBody>
      </p:sp>
      <p:sp>
        <p:nvSpPr>
          <p:cNvPr id="4" name="矩形 3"/>
          <p:cNvSpPr/>
          <p:nvPr/>
        </p:nvSpPr>
        <p:spPr>
          <a:xfrm>
            <a:off x="1042905" y="5673131"/>
            <a:ext cx="6877050" cy="383182"/>
          </a:xfrm>
          <a:prstGeom prst="rect">
            <a:avLst/>
          </a:prstGeom>
        </p:spPr>
        <p:txBody>
          <a:bodyPr wrap="square">
            <a:spAutoFit/>
          </a:bodyPr>
          <a:lstStyle/>
          <a:p>
            <a:pPr marL="342900" lvl="0" indent="-342900" algn="ctr">
              <a:lnSpc>
                <a:spcPct val="105000"/>
              </a:lnSpc>
              <a:spcAft>
                <a:spcPts val="0"/>
              </a:spcAft>
              <a:buFont typeface="+mj-lt"/>
              <a:buAutoNum type="alphaLcParenBoth"/>
            </a:pPr>
            <a:r>
              <a:rPr lang="en-US" altLang="zh-CN" kern="100" spc="20" dirty="0">
                <a:latin typeface="Times New Roman" panose="02020603050405020304" pitchFamily="18" charset="0"/>
                <a:ea typeface="方正书宋简体"/>
                <a:cs typeface="Times New Roman" panose="02020603050405020304" pitchFamily="18" charset="0"/>
              </a:rPr>
              <a:t>ECSSD</a:t>
            </a:r>
            <a:r>
              <a:rPr lang="zh-CN" altLang="zh-CN" kern="100" spc="20" dirty="0">
                <a:latin typeface="Times New Roman" panose="02020603050405020304" pitchFamily="18" charset="0"/>
                <a:ea typeface="方正书宋简体"/>
                <a:cs typeface="Times New Roman" panose="02020603050405020304" pitchFamily="18" charset="0"/>
              </a:rPr>
              <a:t>数据集结果</a:t>
            </a:r>
            <a:r>
              <a:rPr lang="en-US" altLang="zh-CN" kern="100" spc="20" dirty="0">
                <a:latin typeface="Times New Roman" panose="02020603050405020304" pitchFamily="18" charset="0"/>
                <a:ea typeface="方正书宋简体"/>
                <a:cs typeface="Times New Roman" panose="02020603050405020304" pitchFamily="18" charset="0"/>
              </a:rPr>
              <a:t>                         (b) ASD</a:t>
            </a:r>
            <a:r>
              <a:rPr lang="zh-CN" altLang="zh-CN" kern="100" spc="20" dirty="0">
                <a:latin typeface="Times New Roman" panose="02020603050405020304" pitchFamily="18" charset="0"/>
                <a:ea typeface="方正书宋简体"/>
                <a:cs typeface="Times New Roman" panose="02020603050405020304" pitchFamily="18" charset="0"/>
              </a:rPr>
              <a:t>数据集结果</a:t>
            </a:r>
            <a:endParaRPr lang="zh-CN" altLang="zh-CN" kern="100" spc="20" dirty="0">
              <a:effectLst/>
              <a:latin typeface="Times New Roman" panose="02020603050405020304" pitchFamily="18" charset="0"/>
              <a:ea typeface="方正书宋简体"/>
              <a:cs typeface="Times New Roman" panose="02020603050405020304" pitchFamily="18" charset="0"/>
            </a:endParaRPr>
          </a:p>
        </p:txBody>
      </p:sp>
    </p:spTree>
    <p:extLst>
      <p:ext uri="{BB962C8B-B14F-4D97-AF65-F5344CB8AC3E}">
        <p14:creationId xmlns:p14="http://schemas.microsoft.com/office/powerpoint/2010/main" val="41966937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 name="图片 2"/>
          <p:cNvPicPr>
            <a:picLocks noChangeAspect="1"/>
          </p:cNvPicPr>
          <p:nvPr/>
        </p:nvPicPr>
        <p:blipFill>
          <a:blip r:embed="rId3"/>
          <a:stretch>
            <a:fillRect/>
          </a:stretch>
        </p:blipFill>
        <p:spPr>
          <a:xfrm>
            <a:off x="1083279" y="2868446"/>
            <a:ext cx="6454429" cy="1080183"/>
          </a:xfrm>
          <a:prstGeom prst="rect">
            <a:avLst/>
          </a:prstGeom>
        </p:spPr>
      </p:pic>
      <p:sp>
        <p:nvSpPr>
          <p:cNvPr id="15" name="矩形 14"/>
          <p:cNvSpPr/>
          <p:nvPr/>
        </p:nvSpPr>
        <p:spPr>
          <a:xfrm>
            <a:off x="3517970" y="2337701"/>
            <a:ext cx="1585049" cy="369332"/>
          </a:xfrm>
          <a:prstGeom prst="rect">
            <a:avLst/>
          </a:prstGeom>
        </p:spPr>
        <p:txBody>
          <a:bodyPr wrap="none">
            <a:spAutoFit/>
          </a:bodyPr>
          <a:lstStyle/>
          <a:p>
            <a:r>
              <a:rPr lang="zh-CN" altLang="en-US" kern="100" spc="20" dirty="0" smtClean="0">
                <a:latin typeface="Times New Roman" panose="02020603050405020304" pitchFamily="18" charset="0"/>
                <a:ea typeface="方正书宋简体"/>
              </a:rPr>
              <a:t>算法时间比较</a:t>
            </a:r>
            <a:endParaRPr lang="zh-CN" altLang="en-US" dirty="0"/>
          </a:p>
        </p:txBody>
      </p:sp>
      <p:sp>
        <p:nvSpPr>
          <p:cNvPr id="6" name="矩形 5"/>
          <p:cNvSpPr/>
          <p:nvPr/>
        </p:nvSpPr>
        <p:spPr bwMode="auto">
          <a:xfrm>
            <a:off x="1800225" y="2826100"/>
            <a:ext cx="628650" cy="1041411"/>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8580736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0"/>
          <p:cNvSpPr>
            <a:spLocks noChangeArrowheads="1"/>
          </p:cNvSpPr>
          <p:nvPr/>
        </p:nvSpPr>
        <p:spPr bwMode="auto">
          <a:xfrm>
            <a:off x="-12700" y="0"/>
            <a:ext cx="9156700" cy="12033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099" name="图片 39"/>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38"/>
          <p:cNvSpPr>
            <a:spLocks noChangeArrowheads="1"/>
          </p:cNvSpPr>
          <p:nvPr/>
        </p:nvSpPr>
        <p:spPr bwMode="auto">
          <a:xfrm>
            <a:off x="163513" y="3082925"/>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rPr>
              <a:t>CONTENTS</a:t>
            </a:r>
            <a:endParaRPr lang="zh-CN" altLang="en-US"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endParaRPr>
          </a:p>
        </p:txBody>
      </p:sp>
      <p:grpSp>
        <p:nvGrpSpPr>
          <p:cNvPr id="4101" name="组合 42"/>
          <p:cNvGrpSpPr>
            <a:grpSpLocks/>
          </p:cNvGrpSpPr>
          <p:nvPr/>
        </p:nvGrpSpPr>
        <p:grpSpPr bwMode="auto">
          <a:xfrm>
            <a:off x="0" y="1304925"/>
            <a:ext cx="9144000" cy="57150"/>
            <a:chOff x="0" y="0"/>
            <a:chExt cx="8816454" cy="66133"/>
          </a:xfrm>
        </p:grpSpPr>
        <p:sp>
          <p:nvSpPr>
            <p:cNvPr id="4102" name="矩形 13"/>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03" name="矩形 14"/>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直接连接符 6"/>
          <p:cNvSpPr>
            <a:spLocks noChangeShapeType="1"/>
          </p:cNvSpPr>
          <p:nvPr/>
        </p:nvSpPr>
        <p:spPr bwMode="auto">
          <a:xfrm>
            <a:off x="4572000" y="6626225"/>
            <a:ext cx="4087813"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 name="文本框 11"/>
          <p:cNvSpPr>
            <a:spLocks noChangeArrowheads="1"/>
          </p:cNvSpPr>
          <p:nvPr/>
        </p:nvSpPr>
        <p:spPr bwMode="auto">
          <a:xfrm>
            <a:off x="2120900" y="2917825"/>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目录</a:t>
            </a:r>
            <a:endParaRPr lang="zh-CN" altLang="en-US" dirty="0"/>
          </a:p>
        </p:txBody>
      </p:sp>
      <p:sp>
        <p:nvSpPr>
          <p:cNvPr id="4106" name="文本框 16"/>
          <p:cNvSpPr>
            <a:spLocks noChangeArrowheads="1"/>
          </p:cNvSpPr>
          <p:nvPr/>
        </p:nvSpPr>
        <p:spPr bwMode="auto">
          <a:xfrm>
            <a:off x="3525838" y="2903538"/>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07" name="文本框 18"/>
          <p:cNvSpPr>
            <a:spLocks noChangeArrowheads="1"/>
          </p:cNvSpPr>
          <p:nvPr/>
        </p:nvSpPr>
        <p:spPr bwMode="auto">
          <a:xfrm>
            <a:off x="3984625" y="297021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t>研究背景</a:t>
            </a:r>
            <a:endParaRPr lang="zh-CN" altLang="en-US" dirty="0"/>
          </a:p>
        </p:txBody>
      </p:sp>
      <p:sp>
        <p:nvSpPr>
          <p:cNvPr id="4108" name="直接连接符 19"/>
          <p:cNvSpPr>
            <a:spLocks noChangeShapeType="1"/>
          </p:cNvSpPr>
          <p:nvPr/>
        </p:nvSpPr>
        <p:spPr bwMode="auto">
          <a:xfrm flipH="1">
            <a:off x="3736975"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9" name="文本框 20"/>
          <p:cNvSpPr>
            <a:spLocks noChangeArrowheads="1"/>
          </p:cNvSpPr>
          <p:nvPr/>
        </p:nvSpPr>
        <p:spPr bwMode="auto">
          <a:xfrm>
            <a:off x="6081713" y="2913063"/>
            <a:ext cx="377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1" name="直接连接符 22"/>
          <p:cNvSpPr>
            <a:spLocks noChangeShapeType="1"/>
          </p:cNvSpPr>
          <p:nvPr/>
        </p:nvSpPr>
        <p:spPr bwMode="auto">
          <a:xfrm flipH="1">
            <a:off x="6324600"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文本框 23"/>
          <p:cNvSpPr>
            <a:spLocks noChangeArrowheads="1"/>
          </p:cNvSpPr>
          <p:nvPr/>
        </p:nvSpPr>
        <p:spPr bwMode="auto">
          <a:xfrm>
            <a:off x="3525838" y="3482975"/>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3" name="文本框 24"/>
          <p:cNvSpPr>
            <a:spLocks noChangeArrowheads="1"/>
          </p:cNvSpPr>
          <p:nvPr/>
        </p:nvSpPr>
        <p:spPr bwMode="auto">
          <a:xfrm>
            <a:off x="6535321" y="2991703"/>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图像显著性检测</a:t>
            </a:r>
            <a:endParaRPr lang="zh-CN" altLang="en-US" dirty="0">
              <a:latin typeface="+mn-ea"/>
              <a:ea typeface="+mn-ea"/>
            </a:endParaRPr>
          </a:p>
        </p:txBody>
      </p:sp>
      <p:sp>
        <p:nvSpPr>
          <p:cNvPr id="4114" name="直接连接符 25"/>
          <p:cNvSpPr>
            <a:spLocks noChangeShapeType="1"/>
          </p:cNvSpPr>
          <p:nvPr/>
        </p:nvSpPr>
        <p:spPr bwMode="auto">
          <a:xfrm flipH="1">
            <a:off x="3736975"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5" name="文本框 26"/>
          <p:cNvSpPr>
            <a:spLocks noChangeArrowheads="1"/>
          </p:cNvSpPr>
          <p:nvPr/>
        </p:nvSpPr>
        <p:spPr bwMode="auto">
          <a:xfrm>
            <a:off x="6081713" y="3492500"/>
            <a:ext cx="3778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4</a:t>
            </a:r>
            <a:endParaRPr lang="zh-CN" altLang="en-US"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6" name="文本框 27"/>
          <p:cNvSpPr>
            <a:spLocks noChangeArrowheads="1"/>
          </p:cNvSpPr>
          <p:nvPr/>
        </p:nvSpPr>
        <p:spPr bwMode="auto">
          <a:xfrm>
            <a:off x="4018002" y="3550083"/>
            <a:ext cx="1107996" cy="369332"/>
          </a:xfrm>
          <a:prstGeom prst="rect">
            <a:avLst/>
          </a:prstGeom>
          <a:solidFill>
            <a:srgbClr val="5C307D"/>
          </a:solidFill>
          <a:ln w="9525">
            <a:solidFill>
              <a:srgbClr val="000000"/>
            </a:solidFill>
            <a:miter lim="800000"/>
            <a:headEnd/>
            <a:tailEnd/>
          </a:ln>
          <a:extLst/>
        </p:spPr>
        <p:txBody>
          <a:bodyPr wrap="none">
            <a:spAutoFit/>
          </a:bodyPr>
          <a:lstStyle/>
          <a:p>
            <a:r>
              <a:rPr lang="zh-CN" altLang="en-US" dirty="0">
                <a:solidFill>
                  <a:schemeClr val="bg1"/>
                </a:solidFill>
                <a:latin typeface="+mn-ea"/>
                <a:ea typeface="+mn-ea"/>
              </a:rPr>
              <a:t>图像</a:t>
            </a:r>
            <a:r>
              <a:rPr lang="zh-CN" altLang="en-US" dirty="0" smtClean="0">
                <a:solidFill>
                  <a:schemeClr val="bg1"/>
                </a:solidFill>
                <a:latin typeface="+mn-ea"/>
                <a:ea typeface="+mn-ea"/>
              </a:rPr>
              <a:t>填充</a:t>
            </a:r>
            <a:endParaRPr lang="zh-CN" altLang="en-US" dirty="0">
              <a:solidFill>
                <a:schemeClr val="bg1"/>
              </a:solidFill>
              <a:latin typeface="+mn-ea"/>
              <a:ea typeface="+mn-ea"/>
            </a:endParaRPr>
          </a:p>
        </p:txBody>
      </p:sp>
      <p:sp>
        <p:nvSpPr>
          <p:cNvPr id="4117" name="直接连接符 28"/>
          <p:cNvSpPr>
            <a:spLocks noChangeShapeType="1"/>
          </p:cNvSpPr>
          <p:nvPr/>
        </p:nvSpPr>
        <p:spPr bwMode="auto">
          <a:xfrm flipH="1">
            <a:off x="6324600"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8" name="文本框 29"/>
          <p:cNvSpPr>
            <a:spLocks noChangeArrowheads="1"/>
          </p:cNvSpPr>
          <p:nvPr/>
        </p:nvSpPr>
        <p:spPr bwMode="auto">
          <a:xfrm>
            <a:off x="3525838" y="4056063"/>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9" name="文本框 30"/>
          <p:cNvSpPr>
            <a:spLocks noChangeArrowheads="1"/>
          </p:cNvSpPr>
          <p:nvPr/>
        </p:nvSpPr>
        <p:spPr bwMode="auto">
          <a:xfrm>
            <a:off x="6535321" y="3584516"/>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视频</a:t>
            </a:r>
            <a:r>
              <a:rPr lang="zh-CN" altLang="en-US" dirty="0" smtClean="0">
                <a:solidFill>
                  <a:srgbClr val="3F3F3F"/>
                </a:solidFill>
                <a:latin typeface="+mn-ea"/>
                <a:ea typeface="+mn-ea"/>
              </a:rPr>
              <a:t>背景减除</a:t>
            </a:r>
            <a:endParaRPr lang="zh-CN" altLang="en-US" dirty="0">
              <a:latin typeface="+mn-ea"/>
              <a:ea typeface="+mn-ea"/>
            </a:endParaRPr>
          </a:p>
        </p:txBody>
      </p:sp>
      <p:sp>
        <p:nvSpPr>
          <p:cNvPr id="4120" name="直接连接符 31"/>
          <p:cNvSpPr>
            <a:spLocks noChangeShapeType="1"/>
          </p:cNvSpPr>
          <p:nvPr/>
        </p:nvSpPr>
        <p:spPr bwMode="auto">
          <a:xfrm flipH="1">
            <a:off x="3736975" y="4235450"/>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2" name="文本框 33"/>
          <p:cNvSpPr>
            <a:spLocks noChangeArrowheads="1"/>
          </p:cNvSpPr>
          <p:nvPr/>
        </p:nvSpPr>
        <p:spPr bwMode="auto">
          <a:xfrm>
            <a:off x="4022397" y="4200751"/>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总结与展望</a:t>
            </a:r>
            <a:endParaRPr lang="zh-CN" altLang="en-US" dirty="0">
              <a:latin typeface="+mn-ea"/>
              <a:ea typeface="+mn-ea"/>
            </a:endParaRPr>
          </a:p>
        </p:txBody>
      </p:sp>
      <p:sp>
        <p:nvSpPr>
          <p:cNvPr id="4124" name="椭圆 16"/>
          <p:cNvSpPr>
            <a:spLocks noChangeArrowheads="1"/>
          </p:cNvSpPr>
          <p:nvPr/>
        </p:nvSpPr>
        <p:spPr bwMode="auto">
          <a:xfrm>
            <a:off x="8370888" y="6346825"/>
            <a:ext cx="288925" cy="2889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5" name="椭圆 17"/>
          <p:cNvSpPr>
            <a:spLocks noChangeArrowheads="1"/>
          </p:cNvSpPr>
          <p:nvPr/>
        </p:nvSpPr>
        <p:spPr bwMode="auto">
          <a:xfrm>
            <a:off x="8691563" y="6029325"/>
            <a:ext cx="288925" cy="2889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6" name="直接连接符 7"/>
          <p:cNvSpPr>
            <a:spLocks noChangeShapeType="1"/>
          </p:cNvSpPr>
          <p:nvPr/>
        </p:nvSpPr>
        <p:spPr bwMode="auto">
          <a:xfrm>
            <a:off x="3278188" y="2994025"/>
            <a:ext cx="1587" cy="1547813"/>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41412967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r="33178" b="-1951"/>
          <a:stretch/>
        </p:blipFill>
        <p:spPr>
          <a:xfrm>
            <a:off x="2123604" y="2865636"/>
            <a:ext cx="4967556" cy="3650840"/>
          </a:xfrm>
          <a:prstGeom prst="rect">
            <a:avLst/>
          </a:prstGeom>
        </p:spPr>
      </p:pic>
      <p:sp>
        <p:nvSpPr>
          <p:cNvPr id="14" name="矩形 13"/>
          <p:cNvSpPr/>
          <p:nvPr/>
        </p:nvSpPr>
        <p:spPr>
          <a:xfrm>
            <a:off x="3658466" y="4526107"/>
            <a:ext cx="124690" cy="1350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5" name="任意多边形 14"/>
          <p:cNvSpPr/>
          <p:nvPr/>
        </p:nvSpPr>
        <p:spPr>
          <a:xfrm>
            <a:off x="2481844" y="3501736"/>
            <a:ext cx="1645079" cy="2951019"/>
          </a:xfrm>
          <a:custGeom>
            <a:avLst/>
            <a:gdLst>
              <a:gd name="connsiteX0" fmla="*/ 51954 w 1620982"/>
              <a:gd name="connsiteY0" fmla="*/ 51955 h 2951019"/>
              <a:gd name="connsiteX1" fmla="*/ 103909 w 1620982"/>
              <a:gd name="connsiteY1" fmla="*/ 93519 h 2951019"/>
              <a:gd name="connsiteX2" fmla="*/ 124691 w 1620982"/>
              <a:gd name="connsiteY2" fmla="*/ 155864 h 2951019"/>
              <a:gd name="connsiteX3" fmla="*/ 218209 w 1620982"/>
              <a:gd name="connsiteY3" fmla="*/ 176646 h 2951019"/>
              <a:gd name="connsiteX4" fmla="*/ 249382 w 1620982"/>
              <a:gd name="connsiteY4" fmla="*/ 187037 h 2951019"/>
              <a:gd name="connsiteX5" fmla="*/ 311727 w 1620982"/>
              <a:gd name="connsiteY5" fmla="*/ 228600 h 2951019"/>
              <a:gd name="connsiteX6" fmla="*/ 374073 w 1620982"/>
              <a:gd name="connsiteY6" fmla="*/ 249382 h 2951019"/>
              <a:gd name="connsiteX7" fmla="*/ 436418 w 1620982"/>
              <a:gd name="connsiteY7" fmla="*/ 290946 h 2951019"/>
              <a:gd name="connsiteX8" fmla="*/ 467591 w 1620982"/>
              <a:gd name="connsiteY8" fmla="*/ 311728 h 2951019"/>
              <a:gd name="connsiteX9" fmla="*/ 529936 w 1620982"/>
              <a:gd name="connsiteY9" fmla="*/ 332509 h 2951019"/>
              <a:gd name="connsiteX10" fmla="*/ 623454 w 1620982"/>
              <a:gd name="connsiteY10" fmla="*/ 374073 h 2951019"/>
              <a:gd name="connsiteX11" fmla="*/ 654627 w 1620982"/>
              <a:gd name="connsiteY11" fmla="*/ 384464 h 2951019"/>
              <a:gd name="connsiteX12" fmla="*/ 685800 w 1620982"/>
              <a:gd name="connsiteY12" fmla="*/ 394855 h 2951019"/>
              <a:gd name="connsiteX13" fmla="*/ 706582 w 1620982"/>
              <a:gd name="connsiteY13" fmla="*/ 363682 h 2951019"/>
              <a:gd name="connsiteX14" fmla="*/ 716973 w 1620982"/>
              <a:gd name="connsiteY14" fmla="*/ 249382 h 2951019"/>
              <a:gd name="connsiteX15" fmla="*/ 779318 w 1620982"/>
              <a:gd name="connsiteY15" fmla="*/ 228600 h 2951019"/>
              <a:gd name="connsiteX16" fmla="*/ 810491 w 1620982"/>
              <a:gd name="connsiteY16" fmla="*/ 218209 h 2951019"/>
              <a:gd name="connsiteX17" fmla="*/ 841664 w 1620982"/>
              <a:gd name="connsiteY17" fmla="*/ 207819 h 2951019"/>
              <a:gd name="connsiteX18" fmla="*/ 872836 w 1620982"/>
              <a:gd name="connsiteY18" fmla="*/ 197428 h 2951019"/>
              <a:gd name="connsiteX19" fmla="*/ 904009 w 1620982"/>
              <a:gd name="connsiteY19" fmla="*/ 207819 h 2951019"/>
              <a:gd name="connsiteX20" fmla="*/ 914400 w 1620982"/>
              <a:gd name="connsiteY20" fmla="*/ 238991 h 2951019"/>
              <a:gd name="connsiteX21" fmla="*/ 935182 w 1620982"/>
              <a:gd name="connsiteY21" fmla="*/ 270164 h 2951019"/>
              <a:gd name="connsiteX22" fmla="*/ 945573 w 1620982"/>
              <a:gd name="connsiteY22" fmla="*/ 405246 h 2951019"/>
              <a:gd name="connsiteX23" fmla="*/ 976745 w 1620982"/>
              <a:gd name="connsiteY23" fmla="*/ 394855 h 2951019"/>
              <a:gd name="connsiteX24" fmla="*/ 1039091 w 1620982"/>
              <a:gd name="connsiteY24" fmla="*/ 353291 h 2951019"/>
              <a:gd name="connsiteX25" fmla="*/ 1070264 w 1620982"/>
              <a:gd name="connsiteY25" fmla="*/ 332509 h 2951019"/>
              <a:gd name="connsiteX26" fmla="*/ 1101436 w 1620982"/>
              <a:gd name="connsiteY26" fmla="*/ 322119 h 2951019"/>
              <a:gd name="connsiteX27" fmla="*/ 1226127 w 1620982"/>
              <a:gd name="connsiteY27" fmla="*/ 238991 h 2951019"/>
              <a:gd name="connsiteX28" fmla="*/ 1288473 w 1620982"/>
              <a:gd name="connsiteY28" fmla="*/ 197428 h 2951019"/>
              <a:gd name="connsiteX29" fmla="*/ 1319645 w 1620982"/>
              <a:gd name="connsiteY29" fmla="*/ 187037 h 2951019"/>
              <a:gd name="connsiteX30" fmla="*/ 1413164 w 1620982"/>
              <a:gd name="connsiteY30" fmla="*/ 135082 h 2951019"/>
              <a:gd name="connsiteX31" fmla="*/ 1475509 w 1620982"/>
              <a:gd name="connsiteY31" fmla="*/ 93519 h 2951019"/>
              <a:gd name="connsiteX32" fmla="*/ 1558636 w 1620982"/>
              <a:gd name="connsiteY32" fmla="*/ 0 h 2951019"/>
              <a:gd name="connsiteX33" fmla="*/ 1610591 w 1620982"/>
              <a:gd name="connsiteY33" fmla="*/ 10391 h 2951019"/>
              <a:gd name="connsiteX34" fmla="*/ 1620982 w 1620982"/>
              <a:gd name="connsiteY34" fmla="*/ 41564 h 2951019"/>
              <a:gd name="connsiteX35" fmla="*/ 1610591 w 1620982"/>
              <a:gd name="connsiteY35" fmla="*/ 114300 h 2951019"/>
              <a:gd name="connsiteX36" fmla="*/ 1579418 w 1620982"/>
              <a:gd name="connsiteY36" fmla="*/ 176646 h 2951019"/>
              <a:gd name="connsiteX37" fmla="*/ 1548245 w 1620982"/>
              <a:gd name="connsiteY37" fmla="*/ 197428 h 2951019"/>
              <a:gd name="connsiteX38" fmla="*/ 1465118 w 1620982"/>
              <a:gd name="connsiteY38" fmla="*/ 249382 h 2951019"/>
              <a:gd name="connsiteX39" fmla="*/ 1433945 w 1620982"/>
              <a:gd name="connsiteY39" fmla="*/ 259773 h 2951019"/>
              <a:gd name="connsiteX40" fmla="*/ 1402773 w 1620982"/>
              <a:gd name="connsiteY40" fmla="*/ 280555 h 2951019"/>
              <a:gd name="connsiteX41" fmla="*/ 1371600 w 1620982"/>
              <a:gd name="connsiteY41" fmla="*/ 290946 h 2951019"/>
              <a:gd name="connsiteX42" fmla="*/ 1350818 w 1620982"/>
              <a:gd name="connsiteY42" fmla="*/ 322119 h 2951019"/>
              <a:gd name="connsiteX43" fmla="*/ 1319645 w 1620982"/>
              <a:gd name="connsiteY43" fmla="*/ 353291 h 2951019"/>
              <a:gd name="connsiteX44" fmla="*/ 1298864 w 1620982"/>
              <a:gd name="connsiteY44" fmla="*/ 384464 h 2951019"/>
              <a:gd name="connsiteX45" fmla="*/ 1236518 w 1620982"/>
              <a:gd name="connsiteY45" fmla="*/ 426028 h 2951019"/>
              <a:gd name="connsiteX46" fmla="*/ 1205345 w 1620982"/>
              <a:gd name="connsiteY46" fmla="*/ 446809 h 2951019"/>
              <a:gd name="connsiteX47" fmla="*/ 1143000 w 1620982"/>
              <a:gd name="connsiteY47" fmla="*/ 467591 h 2951019"/>
              <a:gd name="connsiteX48" fmla="*/ 1132609 w 1620982"/>
              <a:gd name="connsiteY48" fmla="*/ 498764 h 2951019"/>
              <a:gd name="connsiteX49" fmla="*/ 1122218 w 1620982"/>
              <a:gd name="connsiteY49" fmla="*/ 561109 h 2951019"/>
              <a:gd name="connsiteX50" fmla="*/ 1091045 w 1620982"/>
              <a:gd name="connsiteY50" fmla="*/ 571500 h 2951019"/>
              <a:gd name="connsiteX51" fmla="*/ 1070264 w 1620982"/>
              <a:gd name="connsiteY51" fmla="*/ 602673 h 2951019"/>
              <a:gd name="connsiteX52" fmla="*/ 1039091 w 1620982"/>
              <a:gd name="connsiteY52" fmla="*/ 613064 h 2951019"/>
              <a:gd name="connsiteX53" fmla="*/ 997527 w 1620982"/>
              <a:gd name="connsiteY53" fmla="*/ 675409 h 2951019"/>
              <a:gd name="connsiteX54" fmla="*/ 976745 w 1620982"/>
              <a:gd name="connsiteY54" fmla="*/ 706582 h 2951019"/>
              <a:gd name="connsiteX55" fmla="*/ 955964 w 1620982"/>
              <a:gd name="connsiteY55" fmla="*/ 768928 h 2951019"/>
              <a:gd name="connsiteX56" fmla="*/ 966354 w 1620982"/>
              <a:gd name="connsiteY56" fmla="*/ 862446 h 2951019"/>
              <a:gd name="connsiteX57" fmla="*/ 976745 w 1620982"/>
              <a:gd name="connsiteY57" fmla="*/ 893619 h 2951019"/>
              <a:gd name="connsiteX58" fmla="*/ 987136 w 1620982"/>
              <a:gd name="connsiteY58" fmla="*/ 935182 h 2951019"/>
              <a:gd name="connsiteX59" fmla="*/ 976745 w 1620982"/>
              <a:gd name="connsiteY59" fmla="*/ 1080655 h 2951019"/>
              <a:gd name="connsiteX60" fmla="*/ 945573 w 1620982"/>
              <a:gd name="connsiteY60" fmla="*/ 1143000 h 2951019"/>
              <a:gd name="connsiteX61" fmla="*/ 924791 w 1620982"/>
              <a:gd name="connsiteY61" fmla="*/ 1226128 h 2951019"/>
              <a:gd name="connsiteX62" fmla="*/ 914400 w 1620982"/>
              <a:gd name="connsiteY62" fmla="*/ 1257300 h 2951019"/>
              <a:gd name="connsiteX63" fmla="*/ 914400 w 1620982"/>
              <a:gd name="connsiteY63" fmla="*/ 1392382 h 2951019"/>
              <a:gd name="connsiteX64" fmla="*/ 904009 w 1620982"/>
              <a:gd name="connsiteY64" fmla="*/ 1423555 h 2951019"/>
              <a:gd name="connsiteX65" fmla="*/ 841664 w 1620982"/>
              <a:gd name="connsiteY65" fmla="*/ 1465119 h 2951019"/>
              <a:gd name="connsiteX66" fmla="*/ 831273 w 1620982"/>
              <a:gd name="connsiteY66" fmla="*/ 1496291 h 2951019"/>
              <a:gd name="connsiteX67" fmla="*/ 810491 w 1620982"/>
              <a:gd name="connsiteY67" fmla="*/ 1527464 h 2951019"/>
              <a:gd name="connsiteX68" fmla="*/ 800100 w 1620982"/>
              <a:gd name="connsiteY68" fmla="*/ 2067791 h 2951019"/>
              <a:gd name="connsiteX69" fmla="*/ 779318 w 1620982"/>
              <a:gd name="connsiteY69" fmla="*/ 2140528 h 2951019"/>
              <a:gd name="connsiteX70" fmla="*/ 748145 w 1620982"/>
              <a:gd name="connsiteY70" fmla="*/ 2171700 h 2951019"/>
              <a:gd name="connsiteX71" fmla="*/ 727364 w 1620982"/>
              <a:gd name="connsiteY71" fmla="*/ 2202873 h 2951019"/>
              <a:gd name="connsiteX72" fmla="*/ 654627 w 1620982"/>
              <a:gd name="connsiteY72" fmla="*/ 2213264 h 2951019"/>
              <a:gd name="connsiteX73" fmla="*/ 623454 w 1620982"/>
              <a:gd name="connsiteY73" fmla="*/ 2223655 h 2951019"/>
              <a:gd name="connsiteX74" fmla="*/ 613064 w 1620982"/>
              <a:gd name="connsiteY74" fmla="*/ 2265219 h 2951019"/>
              <a:gd name="connsiteX75" fmla="*/ 602673 w 1620982"/>
              <a:gd name="connsiteY75" fmla="*/ 2473037 h 2951019"/>
              <a:gd name="connsiteX76" fmla="*/ 592282 w 1620982"/>
              <a:gd name="connsiteY76" fmla="*/ 2535382 h 2951019"/>
              <a:gd name="connsiteX77" fmla="*/ 571500 w 1620982"/>
              <a:gd name="connsiteY77" fmla="*/ 2660073 h 2951019"/>
              <a:gd name="connsiteX78" fmla="*/ 550718 w 1620982"/>
              <a:gd name="connsiteY78" fmla="*/ 2815937 h 2951019"/>
              <a:gd name="connsiteX79" fmla="*/ 540327 w 1620982"/>
              <a:gd name="connsiteY79" fmla="*/ 2847109 h 2951019"/>
              <a:gd name="connsiteX80" fmla="*/ 488373 w 1620982"/>
              <a:gd name="connsiteY80" fmla="*/ 2909455 h 2951019"/>
              <a:gd name="connsiteX81" fmla="*/ 436418 w 1620982"/>
              <a:gd name="connsiteY81" fmla="*/ 2951019 h 2951019"/>
              <a:gd name="connsiteX82" fmla="*/ 374073 w 1620982"/>
              <a:gd name="connsiteY82" fmla="*/ 2940628 h 2951019"/>
              <a:gd name="connsiteX83" fmla="*/ 363682 w 1620982"/>
              <a:gd name="connsiteY83" fmla="*/ 2909455 h 2951019"/>
              <a:gd name="connsiteX84" fmla="*/ 405245 w 1620982"/>
              <a:gd name="connsiteY84" fmla="*/ 2847109 h 2951019"/>
              <a:gd name="connsiteX85" fmla="*/ 415636 w 1620982"/>
              <a:gd name="connsiteY85" fmla="*/ 2815937 h 2951019"/>
              <a:gd name="connsiteX86" fmla="*/ 405245 w 1620982"/>
              <a:gd name="connsiteY86" fmla="*/ 2774373 h 2951019"/>
              <a:gd name="connsiteX87" fmla="*/ 394854 w 1620982"/>
              <a:gd name="connsiteY87" fmla="*/ 2743200 h 2951019"/>
              <a:gd name="connsiteX88" fmla="*/ 415636 w 1620982"/>
              <a:gd name="connsiteY88" fmla="*/ 2649682 h 2951019"/>
              <a:gd name="connsiteX89" fmla="*/ 457200 w 1620982"/>
              <a:gd name="connsiteY89" fmla="*/ 2587337 h 2951019"/>
              <a:gd name="connsiteX90" fmla="*/ 477982 w 1620982"/>
              <a:gd name="connsiteY90" fmla="*/ 2556164 h 2951019"/>
              <a:gd name="connsiteX91" fmla="*/ 509154 w 1620982"/>
              <a:gd name="connsiteY91" fmla="*/ 2493819 h 2951019"/>
              <a:gd name="connsiteX92" fmla="*/ 519545 w 1620982"/>
              <a:gd name="connsiteY92" fmla="*/ 2452255 h 2951019"/>
              <a:gd name="connsiteX93" fmla="*/ 540327 w 1620982"/>
              <a:gd name="connsiteY93" fmla="*/ 2389909 h 2951019"/>
              <a:gd name="connsiteX94" fmla="*/ 561109 w 1620982"/>
              <a:gd name="connsiteY94" fmla="*/ 2306782 h 2951019"/>
              <a:gd name="connsiteX95" fmla="*/ 550718 w 1620982"/>
              <a:gd name="connsiteY95" fmla="*/ 2213264 h 2951019"/>
              <a:gd name="connsiteX96" fmla="*/ 446809 w 1620982"/>
              <a:gd name="connsiteY96" fmla="*/ 2182091 h 2951019"/>
              <a:gd name="connsiteX97" fmla="*/ 436418 w 1620982"/>
              <a:gd name="connsiteY97" fmla="*/ 2078182 h 2951019"/>
              <a:gd name="connsiteX98" fmla="*/ 457200 w 1620982"/>
              <a:gd name="connsiteY98" fmla="*/ 2015837 h 2951019"/>
              <a:gd name="connsiteX99" fmla="*/ 467591 w 1620982"/>
              <a:gd name="connsiteY99" fmla="*/ 1984664 h 2951019"/>
              <a:gd name="connsiteX100" fmla="*/ 477982 w 1620982"/>
              <a:gd name="connsiteY100" fmla="*/ 1433946 h 2951019"/>
              <a:gd name="connsiteX101" fmla="*/ 498764 w 1620982"/>
              <a:gd name="connsiteY101" fmla="*/ 1371600 h 2951019"/>
              <a:gd name="connsiteX102" fmla="*/ 509154 w 1620982"/>
              <a:gd name="connsiteY102" fmla="*/ 1330037 h 2951019"/>
              <a:gd name="connsiteX103" fmla="*/ 498764 w 1620982"/>
              <a:gd name="connsiteY103" fmla="*/ 1278082 h 2951019"/>
              <a:gd name="connsiteX104" fmla="*/ 519545 w 1620982"/>
              <a:gd name="connsiteY104" fmla="*/ 987137 h 2951019"/>
              <a:gd name="connsiteX105" fmla="*/ 529936 w 1620982"/>
              <a:gd name="connsiteY105" fmla="*/ 633846 h 2951019"/>
              <a:gd name="connsiteX106" fmla="*/ 477982 w 1620982"/>
              <a:gd name="connsiteY106" fmla="*/ 592282 h 2951019"/>
              <a:gd name="connsiteX107" fmla="*/ 415636 w 1620982"/>
              <a:gd name="connsiteY107" fmla="*/ 550719 h 2951019"/>
              <a:gd name="connsiteX108" fmla="*/ 374073 w 1620982"/>
              <a:gd name="connsiteY108" fmla="*/ 509155 h 2951019"/>
              <a:gd name="connsiteX109" fmla="*/ 363682 w 1620982"/>
              <a:gd name="connsiteY109" fmla="*/ 477982 h 2951019"/>
              <a:gd name="connsiteX110" fmla="*/ 332509 w 1620982"/>
              <a:gd name="connsiteY110" fmla="*/ 457200 h 2951019"/>
              <a:gd name="connsiteX111" fmla="*/ 311727 w 1620982"/>
              <a:gd name="connsiteY111" fmla="*/ 394855 h 2951019"/>
              <a:gd name="connsiteX112" fmla="*/ 270164 w 1620982"/>
              <a:gd name="connsiteY112" fmla="*/ 332509 h 2951019"/>
              <a:gd name="connsiteX113" fmla="*/ 207818 w 1620982"/>
              <a:gd name="connsiteY113" fmla="*/ 290946 h 2951019"/>
              <a:gd name="connsiteX114" fmla="*/ 176645 w 1620982"/>
              <a:gd name="connsiteY114" fmla="*/ 270164 h 2951019"/>
              <a:gd name="connsiteX115" fmla="*/ 145473 w 1620982"/>
              <a:gd name="connsiteY115" fmla="*/ 259773 h 2951019"/>
              <a:gd name="connsiteX116" fmla="*/ 93518 w 1620982"/>
              <a:gd name="connsiteY116" fmla="*/ 218209 h 2951019"/>
              <a:gd name="connsiteX117" fmla="*/ 0 w 1620982"/>
              <a:gd name="connsiteY117" fmla="*/ 166255 h 2951019"/>
              <a:gd name="connsiteX118" fmla="*/ 10391 w 1620982"/>
              <a:gd name="connsiteY118" fmla="*/ 41564 h 2951019"/>
              <a:gd name="connsiteX119" fmla="*/ 51954 w 1620982"/>
              <a:gd name="connsiteY119" fmla="*/ 51955 h 2951019"/>
              <a:gd name="connsiteX120" fmla="*/ 51954 w 1620982"/>
              <a:gd name="connsiteY120" fmla="*/ 51955 h 295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620982" h="2951019">
                <a:moveTo>
                  <a:pt x="51954" y="51955"/>
                </a:moveTo>
                <a:cubicBezTo>
                  <a:pt x="60613" y="58882"/>
                  <a:pt x="91191" y="75350"/>
                  <a:pt x="103909" y="93519"/>
                </a:cubicBezTo>
                <a:cubicBezTo>
                  <a:pt x="116471" y="111465"/>
                  <a:pt x="103909" y="148937"/>
                  <a:pt x="124691" y="155864"/>
                </a:cubicBezTo>
                <a:cubicBezTo>
                  <a:pt x="194866" y="179256"/>
                  <a:pt x="108485" y="152263"/>
                  <a:pt x="218209" y="176646"/>
                </a:cubicBezTo>
                <a:cubicBezTo>
                  <a:pt x="228901" y="179022"/>
                  <a:pt x="238991" y="183573"/>
                  <a:pt x="249382" y="187037"/>
                </a:cubicBezTo>
                <a:cubicBezTo>
                  <a:pt x="270164" y="200891"/>
                  <a:pt x="288032" y="220702"/>
                  <a:pt x="311727" y="228600"/>
                </a:cubicBezTo>
                <a:lnTo>
                  <a:pt x="374073" y="249382"/>
                </a:lnTo>
                <a:cubicBezTo>
                  <a:pt x="433164" y="308475"/>
                  <a:pt x="376267" y="260871"/>
                  <a:pt x="436418" y="290946"/>
                </a:cubicBezTo>
                <a:cubicBezTo>
                  <a:pt x="447588" y="296531"/>
                  <a:pt x="456179" y="306656"/>
                  <a:pt x="467591" y="311728"/>
                </a:cubicBezTo>
                <a:cubicBezTo>
                  <a:pt x="487609" y="320625"/>
                  <a:pt x="529936" y="332509"/>
                  <a:pt x="529936" y="332509"/>
                </a:cubicBezTo>
                <a:cubicBezTo>
                  <a:pt x="579336" y="365442"/>
                  <a:pt x="549262" y="349342"/>
                  <a:pt x="623454" y="374073"/>
                </a:cubicBezTo>
                <a:lnTo>
                  <a:pt x="654627" y="384464"/>
                </a:lnTo>
                <a:lnTo>
                  <a:pt x="685800" y="394855"/>
                </a:lnTo>
                <a:cubicBezTo>
                  <a:pt x="692727" y="384464"/>
                  <a:pt x="703965" y="375893"/>
                  <a:pt x="706582" y="363682"/>
                </a:cubicBezTo>
                <a:cubicBezTo>
                  <a:pt x="714598" y="326274"/>
                  <a:pt x="698835" y="283066"/>
                  <a:pt x="716973" y="249382"/>
                </a:cubicBezTo>
                <a:cubicBezTo>
                  <a:pt x="727359" y="230095"/>
                  <a:pt x="758536" y="235527"/>
                  <a:pt x="779318" y="228600"/>
                </a:cubicBezTo>
                <a:lnTo>
                  <a:pt x="810491" y="218209"/>
                </a:lnTo>
                <a:lnTo>
                  <a:pt x="841664" y="207819"/>
                </a:lnTo>
                <a:lnTo>
                  <a:pt x="872836" y="197428"/>
                </a:lnTo>
                <a:cubicBezTo>
                  <a:pt x="883227" y="200892"/>
                  <a:pt x="896264" y="200074"/>
                  <a:pt x="904009" y="207819"/>
                </a:cubicBezTo>
                <a:cubicBezTo>
                  <a:pt x="911754" y="215564"/>
                  <a:pt x="909502" y="229195"/>
                  <a:pt x="914400" y="238991"/>
                </a:cubicBezTo>
                <a:cubicBezTo>
                  <a:pt x="919985" y="250161"/>
                  <a:pt x="928255" y="259773"/>
                  <a:pt x="935182" y="270164"/>
                </a:cubicBezTo>
                <a:cubicBezTo>
                  <a:pt x="938646" y="315191"/>
                  <a:pt x="931292" y="362403"/>
                  <a:pt x="945573" y="405246"/>
                </a:cubicBezTo>
                <a:cubicBezTo>
                  <a:pt x="949037" y="415637"/>
                  <a:pt x="967171" y="400174"/>
                  <a:pt x="976745" y="394855"/>
                </a:cubicBezTo>
                <a:cubicBezTo>
                  <a:pt x="998579" y="382725"/>
                  <a:pt x="1018309" y="367146"/>
                  <a:pt x="1039091" y="353291"/>
                </a:cubicBezTo>
                <a:cubicBezTo>
                  <a:pt x="1049482" y="346364"/>
                  <a:pt x="1058416" y="336458"/>
                  <a:pt x="1070264" y="332509"/>
                </a:cubicBezTo>
                <a:lnTo>
                  <a:pt x="1101436" y="322119"/>
                </a:lnTo>
                <a:lnTo>
                  <a:pt x="1226127" y="238991"/>
                </a:lnTo>
                <a:lnTo>
                  <a:pt x="1288473" y="197428"/>
                </a:lnTo>
                <a:cubicBezTo>
                  <a:pt x="1298864" y="193964"/>
                  <a:pt x="1310071" y="192356"/>
                  <a:pt x="1319645" y="187037"/>
                </a:cubicBezTo>
                <a:cubicBezTo>
                  <a:pt x="1426831" y="127488"/>
                  <a:pt x="1342629" y="158594"/>
                  <a:pt x="1413164" y="135082"/>
                </a:cubicBezTo>
                <a:cubicBezTo>
                  <a:pt x="1433946" y="121228"/>
                  <a:pt x="1457848" y="111180"/>
                  <a:pt x="1475509" y="93519"/>
                </a:cubicBezTo>
                <a:cubicBezTo>
                  <a:pt x="1546685" y="22342"/>
                  <a:pt x="1521551" y="55627"/>
                  <a:pt x="1558636" y="0"/>
                </a:cubicBezTo>
                <a:cubicBezTo>
                  <a:pt x="1575954" y="3464"/>
                  <a:pt x="1595896" y="594"/>
                  <a:pt x="1610591" y="10391"/>
                </a:cubicBezTo>
                <a:cubicBezTo>
                  <a:pt x="1619705" y="16467"/>
                  <a:pt x="1620982" y="30611"/>
                  <a:pt x="1620982" y="41564"/>
                </a:cubicBezTo>
                <a:cubicBezTo>
                  <a:pt x="1620982" y="66055"/>
                  <a:pt x="1615394" y="90284"/>
                  <a:pt x="1610591" y="114300"/>
                </a:cubicBezTo>
                <a:cubicBezTo>
                  <a:pt x="1606365" y="135428"/>
                  <a:pt x="1594743" y="161321"/>
                  <a:pt x="1579418" y="176646"/>
                </a:cubicBezTo>
                <a:cubicBezTo>
                  <a:pt x="1570587" y="185477"/>
                  <a:pt x="1558636" y="190501"/>
                  <a:pt x="1548245" y="197428"/>
                </a:cubicBezTo>
                <a:cubicBezTo>
                  <a:pt x="1515313" y="246827"/>
                  <a:pt x="1539311" y="224651"/>
                  <a:pt x="1465118" y="249382"/>
                </a:cubicBezTo>
                <a:lnTo>
                  <a:pt x="1433945" y="259773"/>
                </a:lnTo>
                <a:cubicBezTo>
                  <a:pt x="1423554" y="266700"/>
                  <a:pt x="1413943" y="274970"/>
                  <a:pt x="1402773" y="280555"/>
                </a:cubicBezTo>
                <a:cubicBezTo>
                  <a:pt x="1392976" y="285453"/>
                  <a:pt x="1380153" y="284104"/>
                  <a:pt x="1371600" y="290946"/>
                </a:cubicBezTo>
                <a:cubicBezTo>
                  <a:pt x="1361848" y="298747"/>
                  <a:pt x="1358813" y="312525"/>
                  <a:pt x="1350818" y="322119"/>
                </a:cubicBezTo>
                <a:cubicBezTo>
                  <a:pt x="1341410" y="333408"/>
                  <a:pt x="1329052" y="342002"/>
                  <a:pt x="1319645" y="353291"/>
                </a:cubicBezTo>
                <a:cubicBezTo>
                  <a:pt x="1311650" y="362885"/>
                  <a:pt x="1308262" y="376240"/>
                  <a:pt x="1298864" y="384464"/>
                </a:cubicBezTo>
                <a:cubicBezTo>
                  <a:pt x="1280067" y="400911"/>
                  <a:pt x="1257300" y="412173"/>
                  <a:pt x="1236518" y="426028"/>
                </a:cubicBezTo>
                <a:cubicBezTo>
                  <a:pt x="1226127" y="432955"/>
                  <a:pt x="1217192" y="442860"/>
                  <a:pt x="1205345" y="446809"/>
                </a:cubicBezTo>
                <a:lnTo>
                  <a:pt x="1143000" y="467591"/>
                </a:lnTo>
                <a:cubicBezTo>
                  <a:pt x="1139536" y="477982"/>
                  <a:pt x="1134985" y="488072"/>
                  <a:pt x="1132609" y="498764"/>
                </a:cubicBezTo>
                <a:cubicBezTo>
                  <a:pt x="1128039" y="519331"/>
                  <a:pt x="1132671" y="542817"/>
                  <a:pt x="1122218" y="561109"/>
                </a:cubicBezTo>
                <a:cubicBezTo>
                  <a:pt x="1116784" y="570619"/>
                  <a:pt x="1101436" y="568036"/>
                  <a:pt x="1091045" y="571500"/>
                </a:cubicBezTo>
                <a:cubicBezTo>
                  <a:pt x="1084118" y="581891"/>
                  <a:pt x="1080016" y="594872"/>
                  <a:pt x="1070264" y="602673"/>
                </a:cubicBezTo>
                <a:cubicBezTo>
                  <a:pt x="1061711" y="609515"/>
                  <a:pt x="1046836" y="605319"/>
                  <a:pt x="1039091" y="613064"/>
                </a:cubicBezTo>
                <a:cubicBezTo>
                  <a:pt x="1021430" y="630725"/>
                  <a:pt x="1011382" y="654627"/>
                  <a:pt x="997527" y="675409"/>
                </a:cubicBezTo>
                <a:cubicBezTo>
                  <a:pt x="990600" y="685800"/>
                  <a:pt x="980694" y="694734"/>
                  <a:pt x="976745" y="706582"/>
                </a:cubicBezTo>
                <a:lnTo>
                  <a:pt x="955964" y="768928"/>
                </a:lnTo>
                <a:cubicBezTo>
                  <a:pt x="959427" y="800101"/>
                  <a:pt x="961198" y="831508"/>
                  <a:pt x="966354" y="862446"/>
                </a:cubicBezTo>
                <a:cubicBezTo>
                  <a:pt x="968155" y="873250"/>
                  <a:pt x="973736" y="883087"/>
                  <a:pt x="976745" y="893619"/>
                </a:cubicBezTo>
                <a:cubicBezTo>
                  <a:pt x="980668" y="907350"/>
                  <a:pt x="983672" y="921328"/>
                  <a:pt x="987136" y="935182"/>
                </a:cubicBezTo>
                <a:cubicBezTo>
                  <a:pt x="983672" y="983673"/>
                  <a:pt x="982425" y="1032373"/>
                  <a:pt x="976745" y="1080655"/>
                </a:cubicBezTo>
                <a:cubicBezTo>
                  <a:pt x="972727" y="1114809"/>
                  <a:pt x="960661" y="1112823"/>
                  <a:pt x="945573" y="1143000"/>
                </a:cubicBezTo>
                <a:cubicBezTo>
                  <a:pt x="933697" y="1166753"/>
                  <a:pt x="930720" y="1202413"/>
                  <a:pt x="924791" y="1226128"/>
                </a:cubicBezTo>
                <a:cubicBezTo>
                  <a:pt x="922135" y="1236754"/>
                  <a:pt x="917864" y="1246909"/>
                  <a:pt x="914400" y="1257300"/>
                </a:cubicBezTo>
                <a:cubicBezTo>
                  <a:pt x="925584" y="1335591"/>
                  <a:pt x="930698" y="1319042"/>
                  <a:pt x="914400" y="1392382"/>
                </a:cubicBezTo>
                <a:cubicBezTo>
                  <a:pt x="912024" y="1403074"/>
                  <a:pt x="911754" y="1415810"/>
                  <a:pt x="904009" y="1423555"/>
                </a:cubicBezTo>
                <a:cubicBezTo>
                  <a:pt x="886348" y="1441216"/>
                  <a:pt x="841664" y="1465119"/>
                  <a:pt x="841664" y="1465119"/>
                </a:cubicBezTo>
                <a:cubicBezTo>
                  <a:pt x="838200" y="1475510"/>
                  <a:pt x="836171" y="1486495"/>
                  <a:pt x="831273" y="1496291"/>
                </a:cubicBezTo>
                <a:cubicBezTo>
                  <a:pt x="825688" y="1507461"/>
                  <a:pt x="811171" y="1514994"/>
                  <a:pt x="810491" y="1527464"/>
                </a:cubicBezTo>
                <a:cubicBezTo>
                  <a:pt x="800680" y="1707339"/>
                  <a:pt x="806530" y="1887763"/>
                  <a:pt x="800100" y="2067791"/>
                </a:cubicBezTo>
                <a:cubicBezTo>
                  <a:pt x="799969" y="2071451"/>
                  <a:pt x="784318" y="2133028"/>
                  <a:pt x="779318" y="2140528"/>
                </a:cubicBezTo>
                <a:cubicBezTo>
                  <a:pt x="771167" y="2152755"/>
                  <a:pt x="757552" y="2160411"/>
                  <a:pt x="748145" y="2171700"/>
                </a:cubicBezTo>
                <a:cubicBezTo>
                  <a:pt x="740150" y="2181294"/>
                  <a:pt x="738776" y="2197801"/>
                  <a:pt x="727364" y="2202873"/>
                </a:cubicBezTo>
                <a:cubicBezTo>
                  <a:pt x="704983" y="2212820"/>
                  <a:pt x="678873" y="2209800"/>
                  <a:pt x="654627" y="2213264"/>
                </a:cubicBezTo>
                <a:cubicBezTo>
                  <a:pt x="644236" y="2216728"/>
                  <a:pt x="630296" y="2215102"/>
                  <a:pt x="623454" y="2223655"/>
                </a:cubicBezTo>
                <a:cubicBezTo>
                  <a:pt x="614533" y="2234807"/>
                  <a:pt x="614250" y="2250987"/>
                  <a:pt x="613064" y="2265219"/>
                </a:cubicBezTo>
                <a:cubicBezTo>
                  <a:pt x="607304" y="2334339"/>
                  <a:pt x="607993" y="2403882"/>
                  <a:pt x="602673" y="2473037"/>
                </a:cubicBezTo>
                <a:cubicBezTo>
                  <a:pt x="601057" y="2494043"/>
                  <a:pt x="595486" y="2514559"/>
                  <a:pt x="592282" y="2535382"/>
                </a:cubicBezTo>
                <a:cubicBezTo>
                  <a:pt x="575097" y="2647085"/>
                  <a:pt x="589793" y="2568612"/>
                  <a:pt x="571500" y="2660073"/>
                </a:cubicBezTo>
                <a:cubicBezTo>
                  <a:pt x="565008" y="2724995"/>
                  <a:pt x="565066" y="2758546"/>
                  <a:pt x="550718" y="2815937"/>
                </a:cubicBezTo>
                <a:cubicBezTo>
                  <a:pt x="548062" y="2826563"/>
                  <a:pt x="545225" y="2837313"/>
                  <a:pt x="540327" y="2847109"/>
                </a:cubicBezTo>
                <a:cubicBezTo>
                  <a:pt x="520978" y="2885807"/>
                  <a:pt x="517098" y="2874984"/>
                  <a:pt x="488373" y="2909455"/>
                </a:cubicBezTo>
                <a:cubicBezTo>
                  <a:pt x="452219" y="2952840"/>
                  <a:pt x="487592" y="2933961"/>
                  <a:pt x="436418" y="2951019"/>
                </a:cubicBezTo>
                <a:cubicBezTo>
                  <a:pt x="415636" y="2947555"/>
                  <a:pt x="392365" y="2951081"/>
                  <a:pt x="374073" y="2940628"/>
                </a:cubicBezTo>
                <a:cubicBezTo>
                  <a:pt x="364563" y="2935194"/>
                  <a:pt x="360218" y="2919846"/>
                  <a:pt x="363682" y="2909455"/>
                </a:cubicBezTo>
                <a:cubicBezTo>
                  <a:pt x="371580" y="2885760"/>
                  <a:pt x="397346" y="2870804"/>
                  <a:pt x="405245" y="2847109"/>
                </a:cubicBezTo>
                <a:lnTo>
                  <a:pt x="415636" y="2815937"/>
                </a:lnTo>
                <a:cubicBezTo>
                  <a:pt x="412172" y="2802082"/>
                  <a:pt x="409168" y="2788105"/>
                  <a:pt x="405245" y="2774373"/>
                </a:cubicBezTo>
                <a:cubicBezTo>
                  <a:pt x="402236" y="2763841"/>
                  <a:pt x="394854" y="2754153"/>
                  <a:pt x="394854" y="2743200"/>
                </a:cubicBezTo>
                <a:cubicBezTo>
                  <a:pt x="394854" y="2731359"/>
                  <a:pt x="404921" y="2668969"/>
                  <a:pt x="415636" y="2649682"/>
                </a:cubicBezTo>
                <a:cubicBezTo>
                  <a:pt x="427766" y="2627849"/>
                  <a:pt x="443345" y="2608119"/>
                  <a:pt x="457200" y="2587337"/>
                </a:cubicBezTo>
                <a:cubicBezTo>
                  <a:pt x="464127" y="2576946"/>
                  <a:pt x="474033" y="2568012"/>
                  <a:pt x="477982" y="2556164"/>
                </a:cubicBezTo>
                <a:cubicBezTo>
                  <a:pt x="492322" y="2513144"/>
                  <a:pt x="482297" y="2534105"/>
                  <a:pt x="509154" y="2493819"/>
                </a:cubicBezTo>
                <a:cubicBezTo>
                  <a:pt x="512618" y="2479964"/>
                  <a:pt x="515441" y="2465934"/>
                  <a:pt x="519545" y="2452255"/>
                </a:cubicBezTo>
                <a:cubicBezTo>
                  <a:pt x="525840" y="2431273"/>
                  <a:pt x="535014" y="2411161"/>
                  <a:pt x="540327" y="2389909"/>
                </a:cubicBezTo>
                <a:lnTo>
                  <a:pt x="561109" y="2306782"/>
                </a:lnTo>
                <a:cubicBezTo>
                  <a:pt x="557645" y="2275609"/>
                  <a:pt x="567557" y="2239725"/>
                  <a:pt x="550718" y="2213264"/>
                </a:cubicBezTo>
                <a:cubicBezTo>
                  <a:pt x="545932" y="2205743"/>
                  <a:pt x="463268" y="2186206"/>
                  <a:pt x="446809" y="2182091"/>
                </a:cubicBezTo>
                <a:cubicBezTo>
                  <a:pt x="424047" y="2113805"/>
                  <a:pt x="419061" y="2136038"/>
                  <a:pt x="436418" y="2078182"/>
                </a:cubicBezTo>
                <a:cubicBezTo>
                  <a:pt x="442713" y="2057200"/>
                  <a:pt x="450273" y="2036619"/>
                  <a:pt x="457200" y="2015837"/>
                </a:cubicBezTo>
                <a:lnTo>
                  <a:pt x="467591" y="1984664"/>
                </a:lnTo>
                <a:cubicBezTo>
                  <a:pt x="471055" y="1801091"/>
                  <a:pt x="468658" y="1617314"/>
                  <a:pt x="477982" y="1433946"/>
                </a:cubicBezTo>
                <a:cubicBezTo>
                  <a:pt x="479094" y="1412068"/>
                  <a:pt x="493451" y="1392852"/>
                  <a:pt x="498764" y="1371600"/>
                </a:cubicBezTo>
                <a:lnTo>
                  <a:pt x="509154" y="1330037"/>
                </a:lnTo>
                <a:cubicBezTo>
                  <a:pt x="505691" y="1312719"/>
                  <a:pt x="498764" y="1295743"/>
                  <a:pt x="498764" y="1278082"/>
                </a:cubicBezTo>
                <a:cubicBezTo>
                  <a:pt x="498764" y="1058368"/>
                  <a:pt x="490860" y="1101874"/>
                  <a:pt x="519545" y="987137"/>
                </a:cubicBezTo>
                <a:cubicBezTo>
                  <a:pt x="536271" y="836601"/>
                  <a:pt x="553258" y="781548"/>
                  <a:pt x="529936" y="633846"/>
                </a:cubicBezTo>
                <a:cubicBezTo>
                  <a:pt x="523659" y="594094"/>
                  <a:pt x="502951" y="606154"/>
                  <a:pt x="477982" y="592282"/>
                </a:cubicBezTo>
                <a:cubicBezTo>
                  <a:pt x="456148" y="580152"/>
                  <a:pt x="415636" y="550719"/>
                  <a:pt x="415636" y="550719"/>
                </a:cubicBezTo>
                <a:cubicBezTo>
                  <a:pt x="387926" y="467590"/>
                  <a:pt x="429491" y="564574"/>
                  <a:pt x="374073" y="509155"/>
                </a:cubicBezTo>
                <a:cubicBezTo>
                  <a:pt x="366328" y="501410"/>
                  <a:pt x="370524" y="486535"/>
                  <a:pt x="363682" y="477982"/>
                </a:cubicBezTo>
                <a:cubicBezTo>
                  <a:pt x="355881" y="468230"/>
                  <a:pt x="342900" y="464127"/>
                  <a:pt x="332509" y="457200"/>
                </a:cubicBezTo>
                <a:cubicBezTo>
                  <a:pt x="325582" y="436418"/>
                  <a:pt x="323878" y="413082"/>
                  <a:pt x="311727" y="394855"/>
                </a:cubicBezTo>
                <a:cubicBezTo>
                  <a:pt x="297873" y="374073"/>
                  <a:pt x="290946" y="346363"/>
                  <a:pt x="270164" y="332509"/>
                </a:cubicBezTo>
                <a:lnTo>
                  <a:pt x="207818" y="290946"/>
                </a:lnTo>
                <a:cubicBezTo>
                  <a:pt x="197427" y="284019"/>
                  <a:pt x="188493" y="274113"/>
                  <a:pt x="176645" y="270164"/>
                </a:cubicBezTo>
                <a:lnTo>
                  <a:pt x="145473" y="259773"/>
                </a:lnTo>
                <a:cubicBezTo>
                  <a:pt x="107074" y="202175"/>
                  <a:pt x="146661" y="247733"/>
                  <a:pt x="93518" y="218209"/>
                </a:cubicBezTo>
                <a:cubicBezTo>
                  <a:pt x="-13670" y="158660"/>
                  <a:pt x="70537" y="189767"/>
                  <a:pt x="0" y="166255"/>
                </a:cubicBezTo>
                <a:cubicBezTo>
                  <a:pt x="3464" y="124691"/>
                  <a:pt x="-6868" y="79533"/>
                  <a:pt x="10391" y="41564"/>
                </a:cubicBezTo>
                <a:cubicBezTo>
                  <a:pt x="16300" y="28563"/>
                  <a:pt x="39181" y="45568"/>
                  <a:pt x="51954" y="51955"/>
                </a:cubicBezTo>
                <a:lnTo>
                  <a:pt x="51954" y="51955"/>
                </a:ln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420341" y="4495799"/>
            <a:ext cx="124690" cy="1350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7" name="文本框 16"/>
          <p:cNvSpPr txBox="1"/>
          <p:nvPr/>
        </p:nvSpPr>
        <p:spPr>
          <a:xfrm>
            <a:off x="2672075" y="6353845"/>
            <a:ext cx="3927764" cy="369332"/>
          </a:xfrm>
          <a:prstGeom prst="rect">
            <a:avLst/>
          </a:prstGeom>
          <a:noFill/>
        </p:spPr>
        <p:txBody>
          <a:bodyPr wrap="square" rtlCol="0">
            <a:spAutoFit/>
          </a:bodyPr>
          <a:lstStyle/>
          <a:p>
            <a:r>
              <a:rPr lang="zh-CN" altLang="en-US" dirty="0" smtClean="0"/>
              <a:t>   填充前                               填充后</a:t>
            </a:r>
            <a:endParaRPr lang="zh-CN" altLang="en-US" dirty="0"/>
          </a:p>
        </p:txBody>
      </p:sp>
      <p:sp>
        <p:nvSpPr>
          <p:cNvPr id="18" name="内容占位符 2"/>
          <p:cNvSpPr txBox="1">
            <a:spLocks/>
          </p:cNvSpPr>
          <p:nvPr/>
        </p:nvSpPr>
        <p:spPr bwMode="auto">
          <a:xfrm>
            <a:off x="121776" y="1659706"/>
            <a:ext cx="7729042" cy="3880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ctr" rtl="0" fontAlgn="base">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sym typeface="Calibri" panose="020F0502020204030204" pitchFamily="34" charset="0"/>
              </a:defRPr>
            </a:lvl1pPr>
            <a:lvl2pPr marL="457200" indent="0" algn="ctr" rtl="0" fontAlgn="base">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sym typeface="Calibri" panose="020F0502020204030204" pitchFamily="34" charset="0"/>
              </a:defRPr>
            </a:lvl2pPr>
            <a:lvl3pPr marL="914400" indent="0" algn="ctr" rtl="0" fontAlgn="base">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sym typeface="Calibri" panose="020F0502020204030204" pitchFamily="34" charset="0"/>
              </a:defRPr>
            </a:lvl3pPr>
            <a:lvl4pPr marL="1371600" indent="0" algn="ctr" rtl="0" fontAlgn="base">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sym typeface="Calibri" panose="020F0502020204030204" pitchFamily="34" charset="0"/>
              </a:defRPr>
            </a:lvl4pPr>
            <a:lvl5pPr marL="1828800" indent="0" algn="ctr" rtl="0" fontAlgn="base">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sym typeface="Calibri" panose="020F050202020403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Wingdings" panose="05000000000000000000" pitchFamily="2" charset="2"/>
              <a:buChar char="l"/>
            </a:pPr>
            <a:r>
              <a:rPr lang="zh-CN" altLang="en-US" dirty="0" smtClean="0"/>
              <a:t>基于样本（</a:t>
            </a:r>
            <a:r>
              <a:rPr lang="en-US" altLang="zh-CN" dirty="0" err="1" smtClean="0"/>
              <a:t>examplar</a:t>
            </a:r>
            <a:r>
              <a:rPr lang="zh-CN" altLang="en-US" dirty="0" smtClean="0"/>
              <a:t>）的快速图像填充算法</a:t>
            </a:r>
            <a:endParaRPr lang="en-US" altLang="zh-CN" dirty="0" smtClean="0"/>
          </a:p>
          <a:p>
            <a:pPr marL="342900" indent="-342900" algn="just">
              <a:buFont typeface="Arial" panose="020B0604020202020204" pitchFamily="34" charset="0"/>
              <a:buChar char="•"/>
            </a:pPr>
            <a:r>
              <a:rPr lang="zh-CN" altLang="en-US" dirty="0" smtClean="0"/>
              <a:t>用于修复图像中的缺失部分（空洞），同时避免出现结构上的不连续</a:t>
            </a:r>
            <a:endParaRPr lang="en-US" altLang="zh-CN" dirty="0" smtClean="0"/>
          </a:p>
        </p:txBody>
      </p:sp>
      <p:pic>
        <p:nvPicPr>
          <p:cNvPr id="19" name="图片 18"/>
          <p:cNvPicPr>
            <a:picLocks noChangeAspect="1"/>
          </p:cNvPicPr>
          <p:nvPr/>
        </p:nvPicPr>
        <p:blipFill>
          <a:blip r:embed="rId4"/>
          <a:stretch>
            <a:fillRect/>
          </a:stretch>
        </p:blipFill>
        <p:spPr>
          <a:xfrm>
            <a:off x="525402" y="2738498"/>
            <a:ext cx="7783633" cy="3541431"/>
          </a:xfrm>
          <a:prstGeom prst="rect">
            <a:avLst/>
          </a:prstGeom>
        </p:spPr>
      </p:pic>
    </p:spTree>
    <p:extLst>
      <p:ext uri="{BB962C8B-B14F-4D97-AF65-F5344CB8AC3E}">
        <p14:creationId xmlns:p14="http://schemas.microsoft.com/office/powerpoint/2010/main" val="4244670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randombar(horizontal)">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15"/>
                                        </p:tgtEl>
                                      </p:cBhvr>
                                    </p:animEffect>
                                    <p:set>
                                      <p:cBhvr>
                                        <p:cTn id="23" dur="1" fill="hold">
                                          <p:stCondLst>
                                            <p:cond delay="499"/>
                                          </p:stCondLst>
                                        </p:cTn>
                                        <p:tgtEl>
                                          <p:spTgt spid="15"/>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7"/>
                                        </p:tgtEl>
                                      </p:cBhvr>
                                    </p:animEffect>
                                    <p:set>
                                      <p:cBhvr>
                                        <p:cTn id="28" dur="1" fill="hold">
                                          <p:stCondLst>
                                            <p:cond delay="499"/>
                                          </p:stCondLst>
                                        </p:cTn>
                                        <p:tgtEl>
                                          <p:spTgt spid="1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4"/>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6"/>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3"/>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p:bldP spid="17"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67579" y="2081350"/>
            <a:ext cx="8312468" cy="923330"/>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提出利用</a:t>
            </a:r>
            <a:r>
              <a:rPr lang="zh-CN" altLang="en-US" dirty="0" smtClean="0"/>
              <a:t>基于分块梯度</a:t>
            </a:r>
            <a:r>
              <a:rPr lang="zh-CN" altLang="en-US" dirty="0"/>
              <a:t>结构张量</a:t>
            </a:r>
            <a:r>
              <a:rPr lang="en-US" altLang="zh-CN" dirty="0" smtClean="0"/>
              <a:t>(GST</a:t>
            </a:r>
            <a:r>
              <a:rPr lang="en-US" altLang="zh-CN" dirty="0"/>
              <a:t>) </a:t>
            </a:r>
            <a:r>
              <a:rPr lang="zh-CN" altLang="en-US" dirty="0"/>
              <a:t>来确定填充顺序，保持填充后图像的结构</a:t>
            </a:r>
            <a:r>
              <a:rPr lang="zh-CN" altLang="en-US" dirty="0" smtClean="0"/>
              <a:t>连续性；</a:t>
            </a:r>
            <a:endParaRPr lang="en-US" altLang="zh-CN" dirty="0" smtClean="0"/>
          </a:p>
          <a:p>
            <a:pPr marL="285750" indent="-285750">
              <a:buFont typeface="Wingdings" panose="05000000000000000000" pitchFamily="2" charset="2"/>
              <a:buChar char="l"/>
            </a:pPr>
            <a:endParaRPr lang="en-US" altLang="zh-CN" dirty="0" smtClean="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1771" y="3105813"/>
            <a:ext cx="2941138" cy="2569272"/>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3813" y="3091778"/>
            <a:ext cx="2915944" cy="2561985"/>
          </a:xfrm>
          <a:prstGeom prst="rect">
            <a:avLst/>
          </a:prstGeom>
        </p:spPr>
      </p:pic>
      <p:sp>
        <p:nvSpPr>
          <p:cNvPr id="5" name="文本框 4"/>
          <p:cNvSpPr txBox="1"/>
          <p:nvPr/>
        </p:nvSpPr>
        <p:spPr>
          <a:xfrm>
            <a:off x="2136999" y="5717717"/>
            <a:ext cx="4647426" cy="369332"/>
          </a:xfrm>
          <a:prstGeom prst="rect">
            <a:avLst/>
          </a:prstGeom>
          <a:noFill/>
        </p:spPr>
        <p:txBody>
          <a:bodyPr wrap="none" rtlCol="0">
            <a:spAutoFit/>
          </a:bodyPr>
          <a:lstStyle/>
          <a:p>
            <a:r>
              <a:rPr lang="zh-CN" altLang="en-US" dirty="0" smtClean="0"/>
              <a:t>待填充图像                              填充失败例子</a:t>
            </a:r>
            <a:endParaRPr lang="zh-CN" altLang="en-US" dirty="0"/>
          </a:p>
        </p:txBody>
      </p:sp>
      <p:sp>
        <p:nvSpPr>
          <p:cNvPr id="6" name="矩形 5"/>
          <p:cNvSpPr/>
          <p:nvPr/>
        </p:nvSpPr>
        <p:spPr>
          <a:xfrm>
            <a:off x="665934" y="3104504"/>
            <a:ext cx="8429678" cy="3139321"/>
          </a:xfrm>
          <a:prstGeom prst="rect">
            <a:avLst/>
          </a:prstGeom>
        </p:spPr>
        <p:txBody>
          <a:bodyPr wrap="square">
            <a:spAutoFit/>
          </a:bodyPr>
          <a:lstStyle/>
          <a:p>
            <a:r>
              <a:rPr lang="zh-CN" altLang="en-US" dirty="0"/>
              <a:t>计算分块内所有已知像素的 </a:t>
            </a:r>
            <a:r>
              <a:rPr lang="en-US" altLang="zh-CN" dirty="0"/>
              <a:t>GST</a:t>
            </a:r>
            <a:r>
              <a:rPr lang="zh-CN" altLang="en-US" dirty="0"/>
              <a:t>，并对结果进行直方图统计。该直方图 </a:t>
            </a:r>
            <a:r>
              <a:rPr lang="en-US" altLang="zh-CN" i="1" dirty="0"/>
              <a:t>H </a:t>
            </a:r>
            <a:r>
              <a:rPr lang="zh-CN" altLang="en-US" dirty="0"/>
              <a:t>以</a:t>
            </a:r>
            <a:r>
              <a:rPr lang="zh-CN" altLang="en-US" dirty="0" smtClean="0"/>
              <a:t>分块内</a:t>
            </a:r>
            <a:r>
              <a:rPr lang="zh-CN" altLang="en-US" dirty="0"/>
              <a:t>包含的结构方向作为直方图分块依据，统计区域内已知像素的结构能量 </a:t>
            </a:r>
            <a:r>
              <a:rPr lang="zh-CN" altLang="en-US" dirty="0" smtClean="0"/>
              <a:t>。</a:t>
            </a:r>
            <a:r>
              <a:rPr lang="zh-CN" altLang="en-US" dirty="0"/>
              <a:t/>
            </a:r>
            <a:br>
              <a:rPr lang="zh-CN" altLang="en-US" dirty="0"/>
            </a:br>
            <a:endParaRPr lang="en-US" altLang="zh-CN" i="1" dirty="0" smtClean="0"/>
          </a:p>
          <a:p>
            <a:r>
              <a:rPr lang="en-US" altLang="zh-CN" i="1" dirty="0" err="1" smtClean="0"/>
              <a:t>P</a:t>
            </a:r>
            <a:r>
              <a:rPr lang="en-US" altLang="zh-CN" dirty="0" err="1" smtClean="0"/>
              <a:t>e</a:t>
            </a:r>
            <a:r>
              <a:rPr lang="en-US" altLang="zh-CN" dirty="0" smtClean="0"/>
              <a:t>(</a:t>
            </a:r>
            <a:r>
              <a:rPr lang="en-US" altLang="zh-CN" i="1" dirty="0" smtClean="0"/>
              <a:t>p</a:t>
            </a:r>
            <a:r>
              <a:rPr lang="en-US" altLang="zh-CN" dirty="0"/>
              <a:t>) = </a:t>
            </a:r>
            <a:r>
              <a:rPr lang="en-US" altLang="zh-CN" i="1" dirty="0"/>
              <a:t>Max </a:t>
            </a:r>
            <a:r>
              <a:rPr lang="en-US" altLang="zh-CN" dirty="0"/>
              <a:t>(</a:t>
            </a:r>
            <a:r>
              <a:rPr lang="en-US" altLang="zh-CN" i="1" dirty="0" err="1"/>
              <a:t>Sum</a:t>
            </a:r>
            <a:r>
              <a:rPr lang="en-US" altLang="zh-CN" dirty="0" err="1"/>
              <a:t>b∈H</a:t>
            </a:r>
            <a:r>
              <a:rPr lang="en-US" altLang="zh-CN" dirty="0"/>
              <a:t>(p) (</a:t>
            </a:r>
            <a:r>
              <a:rPr lang="en-US" altLang="zh-CN" i="1" dirty="0"/>
              <a:t>b</a:t>
            </a:r>
            <a:r>
              <a:rPr lang="en-US" altLang="zh-CN" dirty="0" smtClean="0"/>
              <a:t>))</a:t>
            </a:r>
          </a:p>
          <a:p>
            <a:r>
              <a:rPr lang="en-US" altLang="zh-CN" dirty="0"/>
              <a:t/>
            </a:r>
            <a:br>
              <a:rPr lang="en-US" altLang="zh-CN" dirty="0"/>
            </a:br>
            <a:r>
              <a:rPr lang="en-US" altLang="zh-CN" i="1" dirty="0"/>
              <a:t>D</a:t>
            </a:r>
            <a:r>
              <a:rPr lang="en-US" altLang="zh-CN" dirty="0"/>
              <a:t>(</a:t>
            </a:r>
            <a:r>
              <a:rPr lang="en-US" altLang="zh-CN" i="1" dirty="0"/>
              <a:t>p</a:t>
            </a:r>
            <a:r>
              <a:rPr lang="en-US" altLang="zh-CN" dirty="0"/>
              <a:t>) = (1 −</a:t>
            </a:r>
            <a:r>
              <a:rPr lang="el-GR" altLang="zh-CN" dirty="0"/>
              <a:t>α)</a:t>
            </a:r>
            <a:r>
              <a:rPr lang="en-US" altLang="zh-CN" i="1" dirty="0" err="1"/>
              <a:t>P</a:t>
            </a:r>
            <a:r>
              <a:rPr lang="en-US" altLang="zh-CN" dirty="0" err="1"/>
              <a:t>e</a:t>
            </a:r>
            <a:r>
              <a:rPr lang="en-US" altLang="zh-CN" dirty="0"/>
              <a:t>(</a:t>
            </a:r>
            <a:r>
              <a:rPr lang="en-US" altLang="zh-CN" i="1" dirty="0"/>
              <a:t>p</a:t>
            </a:r>
            <a:r>
              <a:rPr lang="en-US" altLang="zh-CN" dirty="0"/>
              <a:t>)/</a:t>
            </a:r>
            <a:r>
              <a:rPr lang="en-US" altLang="zh-CN" i="1" dirty="0" err="1"/>
              <a:t>max</a:t>
            </a:r>
            <a:r>
              <a:rPr lang="en-US" altLang="zh-CN" dirty="0" err="1"/>
              <a:t>q∈I</a:t>
            </a:r>
            <a:r>
              <a:rPr lang="en-US" altLang="zh-CN" dirty="0"/>
              <a:t>(</a:t>
            </a:r>
            <a:r>
              <a:rPr lang="en-US" altLang="zh-CN" i="1" dirty="0" err="1"/>
              <a:t>P</a:t>
            </a:r>
            <a:r>
              <a:rPr lang="en-US" altLang="zh-CN" dirty="0" err="1"/>
              <a:t>e</a:t>
            </a:r>
            <a:r>
              <a:rPr lang="en-US" altLang="zh-CN" dirty="0"/>
              <a:t>(</a:t>
            </a:r>
            <a:r>
              <a:rPr lang="en-US" altLang="zh-CN" i="1" dirty="0"/>
              <a:t>q</a:t>
            </a:r>
            <a:r>
              <a:rPr lang="en-US" altLang="zh-CN" dirty="0"/>
              <a:t>)) </a:t>
            </a:r>
            <a:r>
              <a:rPr lang="en-US" altLang="zh-CN" dirty="0" smtClean="0"/>
              <a:t>+ </a:t>
            </a:r>
            <a:r>
              <a:rPr lang="el-GR" altLang="zh-CN" dirty="0" smtClean="0"/>
              <a:t>α</a:t>
            </a:r>
            <a:endParaRPr lang="en-US" altLang="zh-CN" dirty="0" smtClean="0"/>
          </a:p>
          <a:p>
            <a:endParaRPr lang="en-US" altLang="zh-CN" dirty="0"/>
          </a:p>
          <a:p>
            <a:r>
              <a:rPr lang="el-GR" altLang="zh-CN" dirty="0"/>
              <a:t/>
            </a:r>
            <a:br>
              <a:rPr lang="el-GR" altLang="zh-CN" dirty="0"/>
            </a:br>
            <a:r>
              <a:rPr lang="en-US" altLang="zh-CN" dirty="0"/>
              <a:t>P(p) = C(p) × D(p)</a:t>
            </a:r>
          </a:p>
          <a:p>
            <a:endParaRPr lang="en-US" altLang="zh-CN" dirty="0"/>
          </a:p>
          <a:p>
            <a:endParaRPr lang="zh-CN" altLang="en-US" dirty="0"/>
          </a:p>
        </p:txBody>
      </p:sp>
    </p:spTree>
    <p:extLst>
      <p:ext uri="{BB962C8B-B14F-4D97-AF65-F5344CB8AC3E}">
        <p14:creationId xmlns:p14="http://schemas.microsoft.com/office/powerpoint/2010/main" val="424085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5" grpId="1"/>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0"/>
          <p:cNvSpPr>
            <a:spLocks noChangeArrowheads="1"/>
          </p:cNvSpPr>
          <p:nvPr/>
        </p:nvSpPr>
        <p:spPr bwMode="auto">
          <a:xfrm>
            <a:off x="-12700" y="0"/>
            <a:ext cx="9156700" cy="12033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099" name="图片 39"/>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38"/>
          <p:cNvSpPr>
            <a:spLocks noChangeArrowheads="1"/>
          </p:cNvSpPr>
          <p:nvPr/>
        </p:nvSpPr>
        <p:spPr bwMode="auto">
          <a:xfrm>
            <a:off x="163513" y="3082925"/>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rPr>
              <a:t>CONTENTS</a:t>
            </a:r>
            <a:endParaRPr lang="zh-CN" altLang="en-US"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endParaRPr>
          </a:p>
        </p:txBody>
      </p:sp>
      <p:grpSp>
        <p:nvGrpSpPr>
          <p:cNvPr id="4101" name="组合 42"/>
          <p:cNvGrpSpPr>
            <a:grpSpLocks/>
          </p:cNvGrpSpPr>
          <p:nvPr/>
        </p:nvGrpSpPr>
        <p:grpSpPr bwMode="auto">
          <a:xfrm>
            <a:off x="0" y="1304925"/>
            <a:ext cx="9144000" cy="57150"/>
            <a:chOff x="0" y="0"/>
            <a:chExt cx="8816454" cy="66133"/>
          </a:xfrm>
        </p:grpSpPr>
        <p:sp>
          <p:nvSpPr>
            <p:cNvPr id="4102" name="矩形 13"/>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03" name="矩形 14"/>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直接连接符 6"/>
          <p:cNvSpPr>
            <a:spLocks noChangeShapeType="1"/>
          </p:cNvSpPr>
          <p:nvPr/>
        </p:nvSpPr>
        <p:spPr bwMode="auto">
          <a:xfrm>
            <a:off x="4572000" y="6626225"/>
            <a:ext cx="4087813"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 name="文本框 11"/>
          <p:cNvSpPr>
            <a:spLocks noChangeArrowheads="1"/>
          </p:cNvSpPr>
          <p:nvPr/>
        </p:nvSpPr>
        <p:spPr bwMode="auto">
          <a:xfrm>
            <a:off x="2120900" y="2917825"/>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目录</a:t>
            </a:r>
            <a:endParaRPr lang="zh-CN" altLang="en-US" dirty="0"/>
          </a:p>
        </p:txBody>
      </p:sp>
      <p:sp>
        <p:nvSpPr>
          <p:cNvPr id="4106" name="文本框 16"/>
          <p:cNvSpPr>
            <a:spLocks noChangeArrowheads="1"/>
          </p:cNvSpPr>
          <p:nvPr/>
        </p:nvSpPr>
        <p:spPr bwMode="auto">
          <a:xfrm>
            <a:off x="3525838" y="2903538"/>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07" name="文本框 18"/>
          <p:cNvSpPr>
            <a:spLocks noChangeArrowheads="1"/>
          </p:cNvSpPr>
          <p:nvPr/>
        </p:nvSpPr>
        <p:spPr bwMode="auto">
          <a:xfrm>
            <a:off x="3984625" y="297021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t>研究背景</a:t>
            </a:r>
            <a:endParaRPr lang="zh-CN" altLang="en-US" dirty="0"/>
          </a:p>
        </p:txBody>
      </p:sp>
      <p:sp>
        <p:nvSpPr>
          <p:cNvPr id="4108" name="直接连接符 19"/>
          <p:cNvSpPr>
            <a:spLocks noChangeShapeType="1"/>
          </p:cNvSpPr>
          <p:nvPr/>
        </p:nvSpPr>
        <p:spPr bwMode="auto">
          <a:xfrm flipH="1">
            <a:off x="3736975"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9" name="文本框 20"/>
          <p:cNvSpPr>
            <a:spLocks noChangeArrowheads="1"/>
          </p:cNvSpPr>
          <p:nvPr/>
        </p:nvSpPr>
        <p:spPr bwMode="auto">
          <a:xfrm>
            <a:off x="6081713" y="2913063"/>
            <a:ext cx="377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1" name="直接连接符 22"/>
          <p:cNvSpPr>
            <a:spLocks noChangeShapeType="1"/>
          </p:cNvSpPr>
          <p:nvPr/>
        </p:nvSpPr>
        <p:spPr bwMode="auto">
          <a:xfrm flipH="1">
            <a:off x="6324600"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文本框 23"/>
          <p:cNvSpPr>
            <a:spLocks noChangeArrowheads="1"/>
          </p:cNvSpPr>
          <p:nvPr/>
        </p:nvSpPr>
        <p:spPr bwMode="auto">
          <a:xfrm>
            <a:off x="3525838" y="3482975"/>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3" name="文本框 24"/>
          <p:cNvSpPr>
            <a:spLocks noChangeArrowheads="1"/>
          </p:cNvSpPr>
          <p:nvPr/>
        </p:nvSpPr>
        <p:spPr bwMode="auto">
          <a:xfrm>
            <a:off x="6535321" y="2991703"/>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图像显著性检测</a:t>
            </a:r>
            <a:endParaRPr lang="zh-CN" altLang="en-US" dirty="0">
              <a:latin typeface="+mn-ea"/>
              <a:ea typeface="+mn-ea"/>
            </a:endParaRPr>
          </a:p>
        </p:txBody>
      </p:sp>
      <p:sp>
        <p:nvSpPr>
          <p:cNvPr id="4114" name="直接连接符 25"/>
          <p:cNvSpPr>
            <a:spLocks noChangeShapeType="1"/>
          </p:cNvSpPr>
          <p:nvPr/>
        </p:nvSpPr>
        <p:spPr bwMode="auto">
          <a:xfrm flipH="1">
            <a:off x="3736975"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5" name="文本框 26"/>
          <p:cNvSpPr>
            <a:spLocks noChangeArrowheads="1"/>
          </p:cNvSpPr>
          <p:nvPr/>
        </p:nvSpPr>
        <p:spPr bwMode="auto">
          <a:xfrm>
            <a:off x="6081713" y="3492500"/>
            <a:ext cx="3778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4</a:t>
            </a:r>
            <a:endParaRPr lang="zh-CN" altLang="en-US"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6" name="文本框 27"/>
          <p:cNvSpPr>
            <a:spLocks noChangeArrowheads="1"/>
          </p:cNvSpPr>
          <p:nvPr/>
        </p:nvSpPr>
        <p:spPr bwMode="auto">
          <a:xfrm>
            <a:off x="4018002" y="355008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rgbClr val="3F3F3F"/>
                </a:solidFill>
                <a:latin typeface="+mn-ea"/>
                <a:ea typeface="+mn-ea"/>
              </a:rPr>
              <a:t>图像</a:t>
            </a:r>
            <a:r>
              <a:rPr lang="zh-CN" altLang="en-US" dirty="0" smtClean="0">
                <a:solidFill>
                  <a:srgbClr val="3F3F3F"/>
                </a:solidFill>
                <a:latin typeface="+mn-ea"/>
                <a:ea typeface="+mn-ea"/>
              </a:rPr>
              <a:t>填充</a:t>
            </a:r>
            <a:endParaRPr lang="zh-CN" altLang="en-US" dirty="0">
              <a:latin typeface="+mn-ea"/>
              <a:ea typeface="+mn-ea"/>
            </a:endParaRPr>
          </a:p>
        </p:txBody>
      </p:sp>
      <p:sp>
        <p:nvSpPr>
          <p:cNvPr id="4117" name="直接连接符 28"/>
          <p:cNvSpPr>
            <a:spLocks noChangeShapeType="1"/>
          </p:cNvSpPr>
          <p:nvPr/>
        </p:nvSpPr>
        <p:spPr bwMode="auto">
          <a:xfrm flipH="1">
            <a:off x="6324600"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8" name="文本框 29"/>
          <p:cNvSpPr>
            <a:spLocks noChangeArrowheads="1"/>
          </p:cNvSpPr>
          <p:nvPr/>
        </p:nvSpPr>
        <p:spPr bwMode="auto">
          <a:xfrm>
            <a:off x="3525838" y="4056063"/>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9" name="文本框 30"/>
          <p:cNvSpPr>
            <a:spLocks noChangeArrowheads="1"/>
          </p:cNvSpPr>
          <p:nvPr/>
        </p:nvSpPr>
        <p:spPr bwMode="auto">
          <a:xfrm>
            <a:off x="6535321" y="3584516"/>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视频</a:t>
            </a:r>
            <a:r>
              <a:rPr lang="zh-CN" altLang="en-US" dirty="0" smtClean="0">
                <a:solidFill>
                  <a:srgbClr val="3F3F3F"/>
                </a:solidFill>
                <a:latin typeface="+mn-ea"/>
                <a:ea typeface="+mn-ea"/>
              </a:rPr>
              <a:t>背景减除</a:t>
            </a:r>
            <a:endParaRPr lang="zh-CN" altLang="en-US" dirty="0">
              <a:latin typeface="+mn-ea"/>
              <a:ea typeface="+mn-ea"/>
            </a:endParaRPr>
          </a:p>
        </p:txBody>
      </p:sp>
      <p:sp>
        <p:nvSpPr>
          <p:cNvPr id="4120" name="直接连接符 31"/>
          <p:cNvSpPr>
            <a:spLocks noChangeShapeType="1"/>
          </p:cNvSpPr>
          <p:nvPr/>
        </p:nvSpPr>
        <p:spPr bwMode="auto">
          <a:xfrm flipH="1">
            <a:off x="3736975" y="4235450"/>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2" name="文本框 33"/>
          <p:cNvSpPr>
            <a:spLocks noChangeArrowheads="1"/>
          </p:cNvSpPr>
          <p:nvPr/>
        </p:nvSpPr>
        <p:spPr bwMode="auto">
          <a:xfrm>
            <a:off x="4022397" y="4200751"/>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总结与展望</a:t>
            </a:r>
            <a:endParaRPr lang="zh-CN" altLang="en-US" dirty="0">
              <a:latin typeface="+mn-ea"/>
              <a:ea typeface="+mn-ea"/>
            </a:endParaRPr>
          </a:p>
        </p:txBody>
      </p:sp>
      <p:sp>
        <p:nvSpPr>
          <p:cNvPr id="4124" name="椭圆 16"/>
          <p:cNvSpPr>
            <a:spLocks noChangeArrowheads="1"/>
          </p:cNvSpPr>
          <p:nvPr/>
        </p:nvSpPr>
        <p:spPr bwMode="auto">
          <a:xfrm>
            <a:off x="8370888" y="6346825"/>
            <a:ext cx="288925" cy="2889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5" name="椭圆 17"/>
          <p:cNvSpPr>
            <a:spLocks noChangeArrowheads="1"/>
          </p:cNvSpPr>
          <p:nvPr/>
        </p:nvSpPr>
        <p:spPr bwMode="auto">
          <a:xfrm>
            <a:off x="8691563" y="6029325"/>
            <a:ext cx="288925" cy="2889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6" name="直接连接符 7"/>
          <p:cNvSpPr>
            <a:spLocks noChangeShapeType="1"/>
          </p:cNvSpPr>
          <p:nvPr/>
        </p:nvSpPr>
        <p:spPr bwMode="auto">
          <a:xfrm>
            <a:off x="3278188" y="2994025"/>
            <a:ext cx="1587" cy="1547813"/>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82441" y="2139851"/>
            <a:ext cx="8312468"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smtClean="0"/>
              <a:t>在</a:t>
            </a:r>
            <a:r>
              <a:rPr lang="zh-CN" altLang="en-US" dirty="0"/>
              <a:t>分块匹配时，提出了用加权</a:t>
            </a:r>
            <a:r>
              <a:rPr lang="en-US" altLang="zh-CN" dirty="0"/>
              <a:t>SSD </a:t>
            </a:r>
            <a:r>
              <a:rPr lang="zh-CN" altLang="en-US" dirty="0"/>
              <a:t>代替</a:t>
            </a:r>
            <a:r>
              <a:rPr lang="en-US" altLang="zh-CN" dirty="0"/>
              <a:t>SSD </a:t>
            </a:r>
            <a:r>
              <a:rPr lang="zh-CN" altLang="en-US" dirty="0" smtClean="0"/>
              <a:t>，得到更优的匹配结果。</a:t>
            </a:r>
            <a:endParaRPr lang="zh-CN" altLang="en-US" dirty="0"/>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51646" t="-287"/>
          <a:stretch/>
        </p:blipFill>
        <p:spPr>
          <a:xfrm>
            <a:off x="4391598" y="2670855"/>
            <a:ext cx="3183642" cy="2801258"/>
          </a:xfrm>
          <a:prstGeom prst="rect">
            <a:avLst/>
          </a:prstGeom>
        </p:spPr>
      </p:pic>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r="56564" b="-438"/>
          <a:stretch/>
        </p:blipFill>
        <p:spPr>
          <a:xfrm>
            <a:off x="1367983" y="2683555"/>
            <a:ext cx="2855508" cy="2801258"/>
          </a:xfrm>
          <a:prstGeom prst="rect">
            <a:avLst/>
          </a:prstGeom>
        </p:spPr>
      </p:pic>
      <p:sp>
        <p:nvSpPr>
          <p:cNvPr id="5" name="文本框 4"/>
          <p:cNvSpPr txBox="1"/>
          <p:nvPr/>
        </p:nvSpPr>
        <p:spPr>
          <a:xfrm>
            <a:off x="1583992" y="5613871"/>
            <a:ext cx="6109365" cy="369332"/>
          </a:xfrm>
          <a:prstGeom prst="rect">
            <a:avLst/>
          </a:prstGeom>
          <a:noFill/>
        </p:spPr>
        <p:txBody>
          <a:bodyPr wrap="none" rtlCol="0">
            <a:spAutoFit/>
          </a:bodyPr>
          <a:lstStyle/>
          <a:p>
            <a:r>
              <a:rPr lang="zh-CN" altLang="en-US" dirty="0" smtClean="0"/>
              <a:t>蓝色分块为待填充分块，绿色分块为基于</a:t>
            </a:r>
            <a:r>
              <a:rPr lang="en-US" altLang="zh-CN" dirty="0" smtClean="0"/>
              <a:t>SSD</a:t>
            </a:r>
            <a:r>
              <a:rPr lang="zh-CN" altLang="en-US" dirty="0" smtClean="0"/>
              <a:t>的最匹配块</a:t>
            </a:r>
            <a:endParaRPr lang="zh-CN" altLang="en-US" dirty="0"/>
          </a:p>
        </p:txBody>
      </p:sp>
      <p:grpSp>
        <p:nvGrpSpPr>
          <p:cNvPr id="10" name="组合 9"/>
          <p:cNvGrpSpPr/>
          <p:nvPr/>
        </p:nvGrpSpPr>
        <p:grpSpPr>
          <a:xfrm>
            <a:off x="703195" y="3109213"/>
            <a:ext cx="8091714" cy="1062173"/>
            <a:chOff x="703195" y="3109213"/>
            <a:chExt cx="8091714" cy="1062173"/>
          </a:xfrm>
        </p:grpSpPr>
        <p:sp>
          <p:nvSpPr>
            <p:cNvPr id="6" name="矩形 5"/>
            <p:cNvSpPr/>
            <p:nvPr/>
          </p:nvSpPr>
          <p:spPr>
            <a:xfrm>
              <a:off x="703195" y="3109213"/>
              <a:ext cx="8091714" cy="646331"/>
            </a:xfrm>
            <a:prstGeom prst="rect">
              <a:avLst/>
            </a:prstGeom>
          </p:spPr>
          <p:txBody>
            <a:bodyPr wrap="square">
              <a:spAutoFit/>
            </a:bodyPr>
            <a:lstStyle/>
            <a:p>
              <a:r>
                <a:rPr lang="en-US" altLang="zh-CN" i="1" dirty="0">
                  <a:solidFill>
                    <a:srgbClr val="000000"/>
                  </a:solidFill>
                  <a:latin typeface="Times New Roman" panose="02020603050405020304" pitchFamily="18" charset="0"/>
                  <a:cs typeface="Times New Roman" panose="02020603050405020304" pitchFamily="18" charset="0"/>
                </a:rPr>
                <a:t>W</a:t>
              </a:r>
              <a:r>
                <a:rPr lang="en-US" altLang="zh-CN" dirty="0">
                  <a:solidFill>
                    <a:srgbClr val="000000"/>
                  </a:solidFill>
                  <a:latin typeface="Times New Roman" panose="02020603050405020304" pitchFamily="18" charset="0"/>
                  <a:cs typeface="Times New Roman" panose="02020603050405020304" pitchFamily="18" charset="0"/>
                </a:rPr>
                <a:t>(</a:t>
              </a:r>
              <a:r>
                <a:rPr lang="el-GR" altLang="zh-CN" dirty="0">
                  <a:solidFill>
                    <a:srgbClr val="000000"/>
                  </a:solidFill>
                  <a:latin typeface="txmia"/>
                </a:rPr>
                <a:t>Ψ</a:t>
              </a:r>
              <a:r>
                <a:rPr lang="en-US" altLang="zh-CN" dirty="0">
                  <a:solidFill>
                    <a:srgbClr val="000000"/>
                  </a:solidFill>
                  <a:latin typeface="rntxmi7"/>
                </a:rPr>
                <a:t>p</a:t>
              </a:r>
              <a:r>
                <a:rPr lang="en-US" altLang="zh-CN" dirty="0">
                  <a:solidFill>
                    <a:srgbClr val="000000"/>
                  </a:solidFill>
                  <a:latin typeface="rtxmi"/>
                </a:rPr>
                <a:t>, </a:t>
              </a:r>
              <a:r>
                <a:rPr lang="el-GR" altLang="zh-CN" dirty="0">
                  <a:solidFill>
                    <a:srgbClr val="000000"/>
                  </a:solidFill>
                  <a:latin typeface="txmia"/>
                </a:rPr>
                <a:t>Ψ</a:t>
              </a:r>
              <a:r>
                <a:rPr lang="en-US" altLang="zh-CN" dirty="0" err="1">
                  <a:solidFill>
                    <a:srgbClr val="000000"/>
                  </a:solidFill>
                  <a:latin typeface="rntxmi7"/>
                </a:rPr>
                <a:t>p</a:t>
              </a:r>
              <a:r>
                <a:rPr lang="en-US" altLang="zh-CN" dirty="0" err="1">
                  <a:solidFill>
                    <a:srgbClr val="000000"/>
                  </a:solidFill>
                  <a:latin typeface="rntxmi5"/>
                </a:rPr>
                <a:t>j</a:t>
              </a:r>
              <a:r>
                <a:rPr lang="en-US" altLang="zh-CN" dirty="0">
                  <a:solidFill>
                    <a:srgbClr val="000000"/>
                  </a:solidFill>
                  <a:latin typeface="NimbusRomNo9L-Regu"/>
                </a:rPr>
                <a:t>) </a:t>
              </a:r>
              <a:r>
                <a:rPr lang="en-US" altLang="zh-CN" dirty="0">
                  <a:solidFill>
                    <a:srgbClr val="000000"/>
                  </a:solidFill>
                  <a:latin typeface="rtxr"/>
                </a:rPr>
                <a:t>= </a:t>
              </a:r>
              <a:r>
                <a:rPr lang="el-GR" altLang="zh-CN" dirty="0" smtClean="0">
                  <a:solidFill>
                    <a:srgbClr val="000000"/>
                  </a:solidFill>
                  <a:latin typeface="rtxmi"/>
                </a:rPr>
                <a:t>β</a:t>
              </a:r>
              <a:r>
                <a:rPr lang="el-GR" altLang="zh-CN" dirty="0" smtClean="0">
                  <a:solidFill>
                    <a:srgbClr val="000000"/>
                  </a:solidFill>
                  <a:latin typeface="txsy"/>
                </a:rPr>
                <a:t>×</a:t>
              </a:r>
              <a:r>
                <a:rPr lang="en-US" altLang="zh-CN" i="1" dirty="0" smtClean="0">
                  <a:solidFill>
                    <a:srgbClr val="000000"/>
                  </a:solidFill>
                  <a:latin typeface="NimbusRomNo9L-ReguItal"/>
                </a:rPr>
                <a:t>d</a:t>
              </a:r>
              <a:r>
                <a:rPr lang="en-US" altLang="zh-CN" dirty="0" smtClean="0">
                  <a:solidFill>
                    <a:srgbClr val="000000"/>
                  </a:solidFill>
                  <a:latin typeface="NimbusRomNo9L-Regu"/>
                </a:rPr>
                <a:t>(</a:t>
              </a:r>
              <a:r>
                <a:rPr lang="en-US" altLang="zh-CN" i="1" dirty="0" smtClean="0">
                  <a:solidFill>
                    <a:srgbClr val="000000"/>
                  </a:solidFill>
                  <a:latin typeface="NimbusRomNo9L-ReguItal"/>
                </a:rPr>
                <a:t>K</a:t>
              </a:r>
              <a:r>
                <a:rPr lang="en-US" altLang="zh-CN" dirty="0" smtClean="0">
                  <a:solidFill>
                    <a:srgbClr val="000000"/>
                  </a:solidFill>
                  <a:latin typeface="NimbusRomNo9L-Regu"/>
                </a:rPr>
                <a:t>(</a:t>
              </a:r>
              <a:r>
                <a:rPr lang="el-GR" altLang="zh-CN" dirty="0">
                  <a:solidFill>
                    <a:srgbClr val="000000"/>
                  </a:solidFill>
                  <a:latin typeface="txmia"/>
                </a:rPr>
                <a:t>Ψ</a:t>
              </a:r>
              <a:r>
                <a:rPr lang="en-US" altLang="zh-CN" dirty="0">
                  <a:solidFill>
                    <a:srgbClr val="000000"/>
                  </a:solidFill>
                  <a:latin typeface="rntxmi7"/>
                </a:rPr>
                <a:t>p</a:t>
              </a:r>
              <a:r>
                <a:rPr lang="en-US" altLang="zh-CN" dirty="0">
                  <a:solidFill>
                    <a:srgbClr val="000000"/>
                  </a:solidFill>
                  <a:latin typeface="NimbusRomNo9L-Regu"/>
                </a:rPr>
                <a:t>)</a:t>
              </a:r>
              <a:r>
                <a:rPr lang="en-US" altLang="zh-CN" dirty="0">
                  <a:solidFill>
                    <a:srgbClr val="000000"/>
                  </a:solidFill>
                  <a:latin typeface="rtxmi"/>
                </a:rPr>
                <a:t>, </a:t>
              </a:r>
              <a:r>
                <a:rPr lang="en-US" altLang="zh-CN" i="1" dirty="0">
                  <a:solidFill>
                    <a:srgbClr val="000000"/>
                  </a:solidFill>
                  <a:latin typeface="NimbusRomNo9L-ReguItal"/>
                </a:rPr>
                <a:t>K</a:t>
              </a:r>
              <a:r>
                <a:rPr lang="en-US" altLang="zh-CN" dirty="0">
                  <a:solidFill>
                    <a:srgbClr val="000000"/>
                  </a:solidFill>
                  <a:latin typeface="NimbusRomNo9L-Regu"/>
                </a:rPr>
                <a:t>(</a:t>
              </a:r>
              <a:r>
                <a:rPr lang="el-GR" altLang="zh-CN" dirty="0">
                  <a:solidFill>
                    <a:srgbClr val="000000"/>
                  </a:solidFill>
                  <a:latin typeface="txmia"/>
                </a:rPr>
                <a:t>Ψ</a:t>
              </a:r>
              <a:r>
                <a:rPr lang="en-US" altLang="zh-CN" dirty="0" err="1">
                  <a:solidFill>
                    <a:srgbClr val="000000"/>
                  </a:solidFill>
                  <a:latin typeface="rntxmi7"/>
                </a:rPr>
                <a:t>p</a:t>
              </a:r>
              <a:r>
                <a:rPr lang="en-US" altLang="zh-CN" dirty="0" err="1">
                  <a:solidFill>
                    <a:srgbClr val="000000"/>
                  </a:solidFill>
                  <a:latin typeface="rntxmi5"/>
                </a:rPr>
                <a:t>j</a:t>
              </a:r>
              <a:r>
                <a:rPr lang="en-US" altLang="zh-CN" dirty="0">
                  <a:solidFill>
                    <a:srgbClr val="000000"/>
                  </a:solidFill>
                  <a:latin typeface="NimbusRomNo9L-Regu"/>
                </a:rPr>
                <a:t>)) </a:t>
              </a:r>
              <a:r>
                <a:rPr lang="en-US" altLang="zh-CN" dirty="0">
                  <a:solidFill>
                    <a:srgbClr val="000000"/>
                  </a:solidFill>
                  <a:latin typeface="rtxr"/>
                </a:rPr>
                <a:t>+ </a:t>
              </a:r>
              <a:r>
                <a:rPr lang="en-US" altLang="zh-CN" dirty="0">
                  <a:solidFill>
                    <a:srgbClr val="000000"/>
                  </a:solidFill>
                  <a:latin typeface="NimbusRomNo9L-Regu"/>
                </a:rPr>
                <a:t>(</a:t>
              </a:r>
              <a:r>
                <a:rPr lang="en-US" altLang="zh-CN" dirty="0">
                  <a:solidFill>
                    <a:srgbClr val="000000"/>
                  </a:solidFill>
                  <a:latin typeface="TeXGyreTermes-Regular"/>
                </a:rPr>
                <a:t>1 </a:t>
              </a:r>
              <a:r>
                <a:rPr lang="en-US" altLang="zh-CN" dirty="0">
                  <a:solidFill>
                    <a:srgbClr val="000000"/>
                  </a:solidFill>
                  <a:latin typeface="txsy"/>
                </a:rPr>
                <a:t>− </a:t>
              </a:r>
              <a:r>
                <a:rPr lang="el-GR" altLang="zh-CN" dirty="0">
                  <a:solidFill>
                    <a:srgbClr val="000000"/>
                  </a:solidFill>
                  <a:latin typeface="rtxmi"/>
                </a:rPr>
                <a:t>β</a:t>
              </a:r>
              <a:r>
                <a:rPr lang="el-GR" altLang="zh-CN" dirty="0" smtClean="0">
                  <a:solidFill>
                    <a:srgbClr val="000000"/>
                  </a:solidFill>
                  <a:latin typeface="NimbusRomNo9L-Regu"/>
                </a:rPr>
                <a:t>)</a:t>
              </a:r>
              <a:r>
                <a:rPr lang="el-GR" altLang="zh-CN" dirty="0" smtClean="0">
                  <a:solidFill>
                    <a:srgbClr val="000000"/>
                  </a:solidFill>
                  <a:latin typeface="txsy"/>
                </a:rPr>
                <a:t>×</a:t>
              </a:r>
              <a:r>
                <a:rPr lang="en-US" altLang="zh-CN" i="1" dirty="0" smtClean="0">
                  <a:solidFill>
                    <a:srgbClr val="000000"/>
                  </a:solidFill>
                  <a:latin typeface="NimbusRomNo9L-ReguItal"/>
                </a:rPr>
                <a:t>d</a:t>
              </a:r>
              <a:r>
                <a:rPr lang="en-US" altLang="zh-CN" dirty="0" smtClean="0">
                  <a:solidFill>
                    <a:srgbClr val="000000"/>
                  </a:solidFill>
                  <a:latin typeface="NimbusRomNo9L-Regu"/>
                </a:rPr>
                <a:t>(</a:t>
              </a:r>
              <a:r>
                <a:rPr lang="en-US" altLang="zh-CN" i="1" dirty="0" smtClean="0">
                  <a:solidFill>
                    <a:srgbClr val="000000"/>
                  </a:solidFill>
                  <a:latin typeface="NimbusRomNo9L-ReguItal"/>
                </a:rPr>
                <a:t>U</a:t>
              </a:r>
              <a:r>
                <a:rPr lang="en-US" altLang="zh-CN" dirty="0" smtClean="0">
                  <a:solidFill>
                    <a:srgbClr val="000000"/>
                  </a:solidFill>
                  <a:latin typeface="NimbusRomNo9L-Regu"/>
                </a:rPr>
                <a:t>(</a:t>
              </a:r>
              <a:r>
                <a:rPr lang="el-GR" altLang="zh-CN" dirty="0">
                  <a:solidFill>
                    <a:srgbClr val="000000"/>
                  </a:solidFill>
                  <a:latin typeface="txmia"/>
                </a:rPr>
                <a:t>Ψ</a:t>
              </a:r>
              <a:r>
                <a:rPr lang="en-US" altLang="zh-CN" dirty="0">
                  <a:solidFill>
                    <a:srgbClr val="000000"/>
                  </a:solidFill>
                  <a:latin typeface="rntxmi7"/>
                </a:rPr>
                <a:t>p</a:t>
              </a:r>
              <a:r>
                <a:rPr lang="en-US" altLang="zh-CN" dirty="0">
                  <a:solidFill>
                    <a:srgbClr val="000000"/>
                  </a:solidFill>
                  <a:latin typeface="NimbusRomNo9L-Regu"/>
                </a:rPr>
                <a:t>)</a:t>
              </a:r>
              <a:r>
                <a:rPr lang="en-US" altLang="zh-CN" dirty="0">
                  <a:solidFill>
                    <a:srgbClr val="000000"/>
                  </a:solidFill>
                  <a:latin typeface="rtxmi"/>
                </a:rPr>
                <a:t>,</a:t>
              </a:r>
              <a:r>
                <a:rPr lang="en-US" altLang="zh-CN" i="1" dirty="0">
                  <a:solidFill>
                    <a:srgbClr val="000000"/>
                  </a:solidFill>
                  <a:latin typeface="NimbusRomNo9L-ReguItal"/>
                </a:rPr>
                <a:t>U</a:t>
              </a:r>
              <a:r>
                <a:rPr lang="en-US" altLang="zh-CN" dirty="0">
                  <a:solidFill>
                    <a:srgbClr val="000000"/>
                  </a:solidFill>
                  <a:latin typeface="NimbusRomNo9L-Regu"/>
                </a:rPr>
                <a:t>(</a:t>
              </a:r>
              <a:r>
                <a:rPr lang="el-GR" altLang="zh-CN" dirty="0">
                  <a:solidFill>
                    <a:srgbClr val="000000"/>
                  </a:solidFill>
                  <a:latin typeface="txmia"/>
                </a:rPr>
                <a:t>Ψ</a:t>
              </a:r>
              <a:r>
                <a:rPr lang="en-US" altLang="zh-CN" dirty="0" err="1">
                  <a:solidFill>
                    <a:srgbClr val="000000"/>
                  </a:solidFill>
                  <a:latin typeface="rntxmi7"/>
                </a:rPr>
                <a:t>p</a:t>
              </a:r>
              <a:r>
                <a:rPr lang="en-US" altLang="zh-CN" dirty="0" err="1">
                  <a:solidFill>
                    <a:srgbClr val="000000"/>
                  </a:solidFill>
                  <a:latin typeface="rntxmi5"/>
                </a:rPr>
                <a:t>j</a:t>
              </a:r>
              <a:r>
                <a:rPr lang="en-US" altLang="zh-CN" dirty="0">
                  <a:solidFill>
                    <a:srgbClr val="000000"/>
                  </a:solidFill>
                  <a:latin typeface="Times New Roman" panose="02020603050405020304" pitchFamily="18" charset="0"/>
                  <a:cs typeface="Times New Roman" panose="02020603050405020304" pitchFamily="18" charset="0"/>
                </a:rPr>
                <a:t>))</a:t>
              </a:r>
              <a:r>
                <a:rPr lang="en-US" altLang="zh-CN" dirty="0">
                  <a:solidFill>
                    <a:srgbClr val="000000"/>
                  </a:solidFill>
                  <a:latin typeface="NimbusRomNo9L-Regu"/>
                </a:rPr>
                <a:t/>
              </a:r>
              <a:br>
                <a:rPr lang="en-US" altLang="zh-CN" dirty="0">
                  <a:solidFill>
                    <a:srgbClr val="000000"/>
                  </a:solidFill>
                  <a:latin typeface="NimbusRomNo9L-Regu"/>
                </a:rPr>
              </a:br>
              <a:endParaRPr lang="zh-CN" altLang="en-US" dirty="0"/>
            </a:p>
          </p:txBody>
        </p:sp>
        <p:grpSp>
          <p:nvGrpSpPr>
            <p:cNvPr id="9" name="组合 8"/>
            <p:cNvGrpSpPr/>
            <p:nvPr/>
          </p:nvGrpSpPr>
          <p:grpSpPr>
            <a:xfrm>
              <a:off x="2928081" y="3593279"/>
              <a:ext cx="1719905" cy="578107"/>
              <a:chOff x="-377512" y="5074801"/>
              <a:chExt cx="1719905" cy="578107"/>
            </a:xfrm>
          </p:grpSpPr>
          <p:sp>
            <p:nvSpPr>
              <p:cNvPr id="7" name="左大括号 6"/>
              <p:cNvSpPr/>
              <p:nvPr/>
            </p:nvSpPr>
            <p:spPr bwMode="auto">
              <a:xfrm rot="16200000">
                <a:off x="340074" y="4357215"/>
                <a:ext cx="284734" cy="1719905"/>
              </a:xfrm>
              <a:prstGeom prst="leftBrac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8" name="文本框 7"/>
              <p:cNvSpPr txBox="1"/>
              <p:nvPr/>
            </p:nvSpPr>
            <p:spPr>
              <a:xfrm>
                <a:off x="-12700" y="5283576"/>
                <a:ext cx="1107996" cy="369332"/>
              </a:xfrm>
              <a:prstGeom prst="rect">
                <a:avLst/>
              </a:prstGeom>
              <a:noFill/>
            </p:spPr>
            <p:txBody>
              <a:bodyPr wrap="none" rtlCol="0">
                <a:spAutoFit/>
              </a:bodyPr>
              <a:lstStyle/>
              <a:p>
                <a:r>
                  <a:rPr lang="zh-CN" altLang="en-US" dirty="0" smtClean="0"/>
                  <a:t>已知区域</a:t>
                </a:r>
                <a:endParaRPr lang="zh-CN" altLang="en-US" dirty="0"/>
              </a:p>
            </p:txBody>
          </p:sp>
        </p:grpSp>
        <p:grpSp>
          <p:nvGrpSpPr>
            <p:cNvPr id="20" name="组合 19"/>
            <p:cNvGrpSpPr/>
            <p:nvPr/>
          </p:nvGrpSpPr>
          <p:grpSpPr>
            <a:xfrm>
              <a:off x="6023442" y="3537370"/>
              <a:ext cx="1719905" cy="578107"/>
              <a:chOff x="-377512" y="5074801"/>
              <a:chExt cx="1719905" cy="578107"/>
            </a:xfrm>
          </p:grpSpPr>
          <p:sp>
            <p:nvSpPr>
              <p:cNvPr id="21" name="左大括号 20"/>
              <p:cNvSpPr/>
              <p:nvPr/>
            </p:nvSpPr>
            <p:spPr bwMode="auto">
              <a:xfrm rot="16200000">
                <a:off x="340074" y="4357215"/>
                <a:ext cx="284734" cy="1719905"/>
              </a:xfrm>
              <a:prstGeom prst="leftBrac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22" name="文本框 21"/>
              <p:cNvSpPr txBox="1"/>
              <p:nvPr/>
            </p:nvSpPr>
            <p:spPr>
              <a:xfrm>
                <a:off x="-12700" y="5283576"/>
                <a:ext cx="1107996" cy="369332"/>
              </a:xfrm>
              <a:prstGeom prst="rect">
                <a:avLst/>
              </a:prstGeom>
              <a:noFill/>
            </p:spPr>
            <p:txBody>
              <a:bodyPr wrap="none" rtlCol="0">
                <a:spAutoFit/>
              </a:bodyPr>
              <a:lstStyle/>
              <a:p>
                <a:r>
                  <a:rPr lang="zh-CN" altLang="en-US" dirty="0" smtClean="0"/>
                  <a:t>未知区域</a:t>
                </a:r>
                <a:endParaRPr lang="zh-CN" altLang="en-US" dirty="0"/>
              </a:p>
            </p:txBody>
          </p:sp>
        </p:grpSp>
      </p:grpSp>
    </p:spTree>
    <p:extLst>
      <p:ext uri="{BB962C8B-B14F-4D97-AF65-F5344CB8AC3E}">
        <p14:creationId xmlns:p14="http://schemas.microsoft.com/office/powerpoint/2010/main" val="3252340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par>
                                <p:cTn id="23" presetID="10" presetClass="exit" presetSubtype="0" fill="hold" nodeType="with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
                                        </p:tgtEl>
                                      </p:cBhvr>
                                    </p:animEffect>
                                    <p:set>
                                      <p:cBhvr>
                                        <p:cTn id="28" dur="1" fill="hold">
                                          <p:stCondLst>
                                            <p:cond delay="499"/>
                                          </p:stCondLst>
                                        </p:cTn>
                                        <p:tgtEl>
                                          <p:spTgt spid="3"/>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5"/>
                                        </p:tgtEl>
                                      </p:cBhvr>
                                    </p:animEffect>
                                    <p:set>
                                      <p:cBhvr>
                                        <p:cTn id="31" dur="1" fill="hold">
                                          <p:stCondLst>
                                            <p:cond delay="499"/>
                                          </p:stCondLst>
                                        </p:cTn>
                                        <p:tgtEl>
                                          <p:spTgt spid="5"/>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ppt_x"/>
                                          </p:val>
                                        </p:tav>
                                        <p:tav tm="100000">
                                          <p:val>
                                            <p:strVal val="#ppt_x"/>
                                          </p:val>
                                        </p:tav>
                                      </p:tavLst>
                                    </p:anim>
                                    <p:anim calcmode="lin" valueType="num">
                                      <p:cBhvr additive="base">
                                        <p:cTn id="3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5"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82441" y="2139851"/>
            <a:ext cx="8312468" cy="923330"/>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smtClean="0"/>
              <a:t>为了</a:t>
            </a:r>
            <a:r>
              <a:rPr lang="zh-CN" altLang="en-US" dirty="0"/>
              <a:t>提高算法速度</a:t>
            </a:r>
            <a:r>
              <a:rPr lang="zh-CN" altLang="en-US" dirty="0" smtClean="0"/>
              <a:t>，提出</a:t>
            </a:r>
            <a:r>
              <a:rPr lang="zh-CN" altLang="en-US" dirty="0"/>
              <a:t>了一种高效的分块结构</a:t>
            </a:r>
            <a:r>
              <a:rPr lang="zh-CN" altLang="en-US" dirty="0" smtClean="0"/>
              <a:t>测试</a:t>
            </a:r>
            <a:r>
              <a:rPr lang="en-US" altLang="zh-CN" dirty="0" smtClean="0"/>
              <a:t>(PSD)</a:t>
            </a:r>
            <a:r>
              <a:rPr lang="zh-CN" altLang="en-US" dirty="0" smtClean="0"/>
              <a:t>方法</a:t>
            </a:r>
            <a:r>
              <a:rPr lang="zh-CN" altLang="en-US" dirty="0"/>
              <a:t>对分块进行结构相似性度量，当分块间的</a:t>
            </a:r>
            <a:r>
              <a:rPr lang="zh-CN" altLang="en-US" dirty="0" smtClean="0"/>
              <a:t>结构</a:t>
            </a:r>
            <a:r>
              <a:rPr lang="zh-CN" altLang="en-US" dirty="0"/>
              <a:t>信息存在较大差距时可以直接判为不匹配分块，减少冗余的</a:t>
            </a:r>
            <a:r>
              <a:rPr lang="en-US" altLang="zh-CN" dirty="0"/>
              <a:t>SSD </a:t>
            </a:r>
            <a:r>
              <a:rPr lang="zh-CN" altLang="en-US" dirty="0" smtClean="0"/>
              <a:t>计算</a:t>
            </a:r>
            <a:endParaRPr lang="en-US" altLang="zh-CN" dirty="0" smtClean="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4563" y="3072494"/>
            <a:ext cx="3482408" cy="3218226"/>
          </a:xfrm>
          <a:prstGeom prst="rect">
            <a:avLst/>
          </a:prstGeom>
        </p:spPr>
      </p:pic>
      <p:sp>
        <p:nvSpPr>
          <p:cNvPr id="4" name="线形标注 1 3"/>
          <p:cNvSpPr/>
          <p:nvPr/>
        </p:nvSpPr>
        <p:spPr bwMode="auto">
          <a:xfrm>
            <a:off x="6473227" y="3530363"/>
            <a:ext cx="1131684" cy="362628"/>
          </a:xfrm>
          <a:prstGeom prst="borderCallout1">
            <a:avLst>
              <a:gd name="adj1" fmla="val 18750"/>
              <a:gd name="adj2" fmla="val -8333"/>
              <a:gd name="adj3" fmla="val 387930"/>
              <a:gd name="adj4" fmla="val -188772"/>
            </a:avLst>
          </a:prstGeom>
          <a:noFill/>
          <a:ln w="9525" cap="flat" cmpd="sng" algn="ctr">
            <a:solidFill>
              <a:schemeClr val="accent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dirty="0" smtClean="0">
                <a:ln>
                  <a:noFill/>
                </a:ln>
                <a:solidFill>
                  <a:srgbClr val="1A1A68"/>
                </a:solidFill>
                <a:effectLst/>
                <a:latin typeface="Arial" panose="020B0604020202020204" pitchFamily="34" charset="0"/>
                <a:ea typeface="宋体" panose="02010600030101010101" pitchFamily="2" charset="-122"/>
              </a:rPr>
              <a:t>待填充块</a:t>
            </a:r>
            <a:endParaRPr kumimoji="0" lang="zh-CN" altLang="en-US" sz="1800" b="0" i="0" u="none" strike="noStrike" cap="none" normalizeH="0" baseline="0" dirty="0" smtClean="0">
              <a:ln>
                <a:noFill/>
              </a:ln>
              <a:solidFill>
                <a:srgbClr val="1A1A68"/>
              </a:solidFill>
              <a:effectLst/>
              <a:latin typeface="Arial" panose="020B0604020202020204" pitchFamily="34" charset="0"/>
              <a:ea typeface="宋体" panose="02010600030101010101" pitchFamily="2" charset="-122"/>
            </a:endParaRPr>
          </a:p>
        </p:txBody>
      </p:sp>
      <p:sp>
        <p:nvSpPr>
          <p:cNvPr id="5" name="线形标注 1 4"/>
          <p:cNvSpPr/>
          <p:nvPr/>
        </p:nvSpPr>
        <p:spPr bwMode="auto">
          <a:xfrm>
            <a:off x="597529" y="4309449"/>
            <a:ext cx="1113834" cy="413471"/>
          </a:xfrm>
          <a:prstGeom prst="borderCallout1">
            <a:avLst>
              <a:gd name="adj1" fmla="val 63083"/>
              <a:gd name="adj2" fmla="val 102558"/>
              <a:gd name="adj3" fmla="val 243534"/>
              <a:gd name="adj4" fmla="val 326227"/>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最匹配块</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16" name="线形标注 1 15"/>
          <p:cNvSpPr/>
          <p:nvPr/>
        </p:nvSpPr>
        <p:spPr bwMode="auto">
          <a:xfrm>
            <a:off x="597529" y="5019782"/>
            <a:ext cx="1113834" cy="413471"/>
          </a:xfrm>
          <a:prstGeom prst="borderCallout1">
            <a:avLst>
              <a:gd name="adj1" fmla="val 63083"/>
              <a:gd name="adj2" fmla="val 102558"/>
              <a:gd name="adj3" fmla="val 269809"/>
              <a:gd name="adj4" fmla="val 221373"/>
            </a:avLst>
          </a:prstGeom>
          <a:noFill/>
          <a:ln w="9525" cap="flat" cmpd="sng" algn="ctr">
            <a:solidFill>
              <a:srgbClr val="92D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dirty="0" smtClean="0">
                <a:ln>
                  <a:noFill/>
                </a:ln>
                <a:solidFill>
                  <a:srgbClr val="92D050"/>
                </a:solidFill>
                <a:effectLst/>
                <a:latin typeface="Arial" panose="020B0604020202020204" pitchFamily="34" charset="0"/>
                <a:ea typeface="宋体" panose="02010600030101010101" pitchFamily="2" charset="-122"/>
              </a:rPr>
              <a:t>搜索窗口</a:t>
            </a:r>
            <a:endParaRPr kumimoji="0" lang="zh-CN" altLang="en-US" sz="1800" b="0" i="0" u="none" strike="noStrike" cap="none" normalizeH="0" baseline="0" dirty="0" smtClean="0">
              <a:ln>
                <a:noFill/>
              </a:ln>
              <a:solidFill>
                <a:srgbClr val="92D050"/>
              </a:solidFill>
              <a:effectLst/>
              <a:latin typeface="Arial" panose="020B0604020202020204" pitchFamily="34" charset="0"/>
              <a:ea typeface="宋体" panose="02010600030101010101" pitchFamily="2" charset="-122"/>
            </a:endParaRPr>
          </a:p>
        </p:txBody>
      </p:sp>
      <p:sp>
        <p:nvSpPr>
          <p:cNvPr id="17" name="线形标注 1 16"/>
          <p:cNvSpPr/>
          <p:nvPr/>
        </p:nvSpPr>
        <p:spPr bwMode="auto">
          <a:xfrm>
            <a:off x="6383254" y="4348249"/>
            <a:ext cx="1348405" cy="374671"/>
          </a:xfrm>
          <a:prstGeom prst="borderCallout1">
            <a:avLst>
              <a:gd name="adj1" fmla="val 52135"/>
              <a:gd name="adj2" fmla="val 143"/>
              <a:gd name="adj3" fmla="val -23600"/>
              <a:gd name="adj4" fmla="val -170406"/>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通过测试块</a:t>
            </a:r>
            <a:endParaRPr kumimoji="0" lang="zh-CN" altLang="en-US"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639256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6"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82441" y="2139851"/>
            <a:ext cx="8312468" cy="646331"/>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smtClean="0"/>
              <a:t>为了</a:t>
            </a:r>
            <a:r>
              <a:rPr lang="zh-CN" altLang="en-US" dirty="0"/>
              <a:t>减少最佳匹配块的搜索范围，提出了一种动态搜索窗口算法，利用图像的</a:t>
            </a:r>
            <a:r>
              <a:rPr lang="zh-CN" altLang="en-US" dirty="0" smtClean="0"/>
              <a:t>连续性</a:t>
            </a:r>
            <a:r>
              <a:rPr lang="zh-CN" altLang="en-US" dirty="0"/>
              <a:t>减少</a:t>
            </a:r>
            <a:r>
              <a:rPr lang="zh-CN" altLang="en-US" dirty="0" smtClean="0"/>
              <a:t>搜索范围；</a:t>
            </a:r>
            <a:endParaRPr lang="en-US" altLang="zh-CN" dirty="0" smtClean="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1145" y="2821253"/>
            <a:ext cx="3929491" cy="3380845"/>
          </a:xfrm>
          <a:prstGeom prst="rect">
            <a:avLst/>
          </a:prstGeom>
        </p:spPr>
      </p:pic>
      <p:sp>
        <p:nvSpPr>
          <p:cNvPr id="14" name="线形标注 1 13"/>
          <p:cNvSpPr/>
          <p:nvPr/>
        </p:nvSpPr>
        <p:spPr bwMode="auto">
          <a:xfrm>
            <a:off x="1350961" y="3186364"/>
            <a:ext cx="1113834" cy="413471"/>
          </a:xfrm>
          <a:prstGeom prst="borderCallout1">
            <a:avLst>
              <a:gd name="adj1" fmla="val 63083"/>
              <a:gd name="adj2" fmla="val 102558"/>
              <a:gd name="adj3" fmla="val 134053"/>
              <a:gd name="adj4" fmla="val 189673"/>
            </a:avLst>
          </a:prstGeom>
          <a:noFill/>
          <a:ln w="9525" cap="flat" cmpd="sng" algn="ctr">
            <a:solidFill>
              <a:srgbClr val="92D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lang="zh-CN" altLang="en-US" dirty="0" smtClean="0">
                <a:solidFill>
                  <a:srgbClr val="519A00"/>
                </a:solidFill>
              </a:rPr>
              <a:t>局部窗口</a:t>
            </a:r>
            <a:endParaRPr kumimoji="0" lang="zh-CN" altLang="en-US" sz="1800" b="0" i="0" u="none" strike="noStrike" cap="none" normalizeH="0" baseline="0" dirty="0" smtClean="0">
              <a:ln>
                <a:noFill/>
              </a:ln>
              <a:solidFill>
                <a:srgbClr val="519A00"/>
              </a:solidFill>
              <a:effectLst/>
            </a:endParaRPr>
          </a:p>
        </p:txBody>
      </p:sp>
      <p:sp>
        <p:nvSpPr>
          <p:cNvPr id="15" name="线形标注 1 14"/>
          <p:cNvSpPr/>
          <p:nvPr/>
        </p:nvSpPr>
        <p:spPr bwMode="auto">
          <a:xfrm>
            <a:off x="6846987" y="3321185"/>
            <a:ext cx="1113834" cy="413471"/>
          </a:xfrm>
          <a:prstGeom prst="borderCallout1">
            <a:avLst>
              <a:gd name="adj1" fmla="val 52135"/>
              <a:gd name="adj2" fmla="val -670"/>
              <a:gd name="adj3" fmla="val 169087"/>
              <a:gd name="adj4" fmla="val -64739"/>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lang="zh-CN" altLang="en-US" dirty="0" smtClean="0">
                <a:solidFill>
                  <a:srgbClr val="FF0000"/>
                </a:solidFill>
              </a:rPr>
              <a:t>邻域窗口</a:t>
            </a:r>
            <a:endParaRPr kumimoji="0" lang="zh-CN" altLang="en-US" sz="1800" b="0" i="0" u="none" strike="noStrike" cap="none" normalizeH="0" baseline="0" dirty="0" smtClean="0">
              <a:ln>
                <a:noFill/>
              </a:ln>
              <a:solidFill>
                <a:srgbClr val="FF0000"/>
              </a:solidFill>
              <a:effectLst/>
            </a:endParaRPr>
          </a:p>
        </p:txBody>
      </p:sp>
    </p:spTree>
    <p:extLst>
      <p:ext uri="{BB962C8B-B14F-4D97-AF65-F5344CB8AC3E}">
        <p14:creationId xmlns:p14="http://schemas.microsoft.com/office/powerpoint/2010/main" val="1920819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2" name="文本框 1"/>
          <p:cNvSpPr txBox="1"/>
          <p:nvPr/>
        </p:nvSpPr>
        <p:spPr>
          <a:xfrm>
            <a:off x="505999" y="1761904"/>
            <a:ext cx="1858201"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smtClean="0"/>
              <a:t>实验结果比较</a:t>
            </a:r>
            <a:endParaRPr lang="zh-CN" altLang="en-US" dirty="0"/>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208" t="15119" r="134" b="24986"/>
          <a:stretch/>
        </p:blipFill>
        <p:spPr>
          <a:xfrm>
            <a:off x="1373414" y="2097356"/>
            <a:ext cx="6096000" cy="4107544"/>
          </a:xfrm>
          <a:prstGeom prst="rect">
            <a:avLst/>
          </a:prstGeom>
        </p:spPr>
      </p:pic>
      <p:sp>
        <p:nvSpPr>
          <p:cNvPr id="4" name="矩形 3"/>
          <p:cNvSpPr/>
          <p:nvPr/>
        </p:nvSpPr>
        <p:spPr>
          <a:xfrm>
            <a:off x="1084302" y="6199437"/>
            <a:ext cx="8062686" cy="369332"/>
          </a:xfrm>
          <a:prstGeom prst="rect">
            <a:avLst/>
          </a:prstGeom>
        </p:spPr>
        <p:txBody>
          <a:bodyPr wrap="square">
            <a:spAutoFit/>
          </a:bodyPr>
          <a:lstStyle/>
          <a:p>
            <a:r>
              <a:rPr lang="en-US" altLang="zh-CN" dirty="0"/>
              <a:t>(a) </a:t>
            </a:r>
            <a:r>
              <a:rPr lang="zh-CN" altLang="en-US" dirty="0"/>
              <a:t>待填充图像 </a:t>
            </a:r>
            <a:r>
              <a:rPr lang="en-US" altLang="zh-CN" dirty="0"/>
              <a:t>(b) </a:t>
            </a:r>
            <a:r>
              <a:rPr lang="en-US" altLang="zh-CN" dirty="0" smtClean="0"/>
              <a:t>Criminisi04    (c) Xu10        </a:t>
            </a:r>
            <a:r>
              <a:rPr lang="zh-CN" altLang="en-US" dirty="0" smtClean="0"/>
              <a:t> </a:t>
            </a:r>
            <a:r>
              <a:rPr lang="en-US" altLang="zh-CN" dirty="0" smtClean="0"/>
              <a:t>(d</a:t>
            </a:r>
            <a:r>
              <a:rPr lang="en-US" altLang="zh-CN" dirty="0"/>
              <a:t>) </a:t>
            </a:r>
            <a:r>
              <a:rPr lang="zh-CN" altLang="en-US" dirty="0"/>
              <a:t>本章算法结果</a:t>
            </a:r>
          </a:p>
        </p:txBody>
      </p:sp>
    </p:spTree>
    <p:extLst>
      <p:ext uri="{BB962C8B-B14F-4D97-AF65-F5344CB8AC3E}">
        <p14:creationId xmlns:p14="http://schemas.microsoft.com/office/powerpoint/2010/main" val="5352966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505999" y="1761904"/>
            <a:ext cx="1858201"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smtClean="0"/>
              <a:t>实验结果比较</a:t>
            </a:r>
            <a:endParaRPr lang="zh-CN" altLang="en-US" dirty="0"/>
          </a:p>
        </p:txBody>
      </p:sp>
      <p:sp>
        <p:nvSpPr>
          <p:cNvPr id="4" name="矩形 3"/>
          <p:cNvSpPr/>
          <p:nvPr/>
        </p:nvSpPr>
        <p:spPr>
          <a:xfrm>
            <a:off x="1300144" y="5756301"/>
            <a:ext cx="8062686" cy="369332"/>
          </a:xfrm>
          <a:prstGeom prst="rect">
            <a:avLst/>
          </a:prstGeom>
        </p:spPr>
        <p:txBody>
          <a:bodyPr wrap="square">
            <a:spAutoFit/>
          </a:bodyPr>
          <a:lstStyle/>
          <a:p>
            <a:r>
              <a:rPr lang="en-US" altLang="zh-CN" dirty="0"/>
              <a:t>(a) </a:t>
            </a:r>
            <a:r>
              <a:rPr lang="zh-CN" altLang="en-US" dirty="0"/>
              <a:t>待填充图像 </a:t>
            </a:r>
            <a:r>
              <a:rPr lang="zh-CN" altLang="en-US" dirty="0" smtClean="0"/>
              <a:t>           </a:t>
            </a:r>
            <a:r>
              <a:rPr lang="en-US" altLang="zh-CN" dirty="0" smtClean="0"/>
              <a:t>(</a:t>
            </a:r>
            <a:r>
              <a:rPr lang="en-US" altLang="zh-CN" dirty="0"/>
              <a:t>b) Le </a:t>
            </a:r>
            <a:r>
              <a:rPr lang="en-US" altLang="zh-CN" dirty="0" smtClean="0"/>
              <a:t>Meur11        (c) </a:t>
            </a:r>
            <a:r>
              <a:rPr lang="zh-CN" altLang="en-US" dirty="0" smtClean="0"/>
              <a:t>本文算法</a:t>
            </a:r>
            <a:r>
              <a:rPr lang="zh-CN" altLang="en-US" dirty="0"/>
              <a:t>结果</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878" y="2201111"/>
            <a:ext cx="6781061" cy="3409643"/>
          </a:xfrm>
          <a:prstGeom prst="rect">
            <a:avLst/>
          </a:prstGeom>
        </p:spPr>
      </p:pic>
    </p:spTree>
    <p:extLst>
      <p:ext uri="{BB962C8B-B14F-4D97-AF65-F5344CB8AC3E}">
        <p14:creationId xmlns:p14="http://schemas.microsoft.com/office/powerpoint/2010/main" val="20222107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505999" y="1761904"/>
            <a:ext cx="1858201"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smtClean="0"/>
              <a:t>实验结果比较</a:t>
            </a:r>
            <a:endParaRPr lang="zh-CN" altLang="en-US" dirty="0"/>
          </a:p>
        </p:txBody>
      </p:sp>
      <p:sp>
        <p:nvSpPr>
          <p:cNvPr id="4" name="矩形 3"/>
          <p:cNvSpPr/>
          <p:nvPr/>
        </p:nvSpPr>
        <p:spPr>
          <a:xfrm>
            <a:off x="1729912" y="5723715"/>
            <a:ext cx="8062686" cy="369332"/>
          </a:xfrm>
          <a:prstGeom prst="rect">
            <a:avLst/>
          </a:prstGeom>
        </p:spPr>
        <p:txBody>
          <a:bodyPr wrap="square">
            <a:spAutoFit/>
          </a:bodyPr>
          <a:lstStyle/>
          <a:p>
            <a:r>
              <a:rPr lang="en-US" altLang="zh-CN" dirty="0"/>
              <a:t>(a) </a:t>
            </a:r>
            <a:r>
              <a:rPr lang="zh-CN" altLang="en-US" dirty="0"/>
              <a:t>待填充</a:t>
            </a:r>
            <a:r>
              <a:rPr lang="zh-CN" altLang="en-US" dirty="0" smtClean="0"/>
              <a:t>图像    </a:t>
            </a:r>
            <a:r>
              <a:rPr lang="en-US" altLang="zh-CN" dirty="0" smtClean="0"/>
              <a:t>(</a:t>
            </a:r>
            <a:r>
              <a:rPr lang="en-US" altLang="zh-CN" dirty="0"/>
              <a:t>b) </a:t>
            </a:r>
            <a:r>
              <a:rPr lang="en-US" altLang="zh-CN" dirty="0" smtClean="0"/>
              <a:t>Photoshop   (c) </a:t>
            </a:r>
            <a:r>
              <a:rPr lang="zh-CN" altLang="en-US" dirty="0" smtClean="0"/>
              <a:t>本文算法</a:t>
            </a:r>
            <a:r>
              <a:rPr lang="zh-CN" altLang="en-US" dirty="0"/>
              <a:t>结果</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515" y="2111486"/>
            <a:ext cx="4667325" cy="3599529"/>
          </a:xfrm>
          <a:prstGeom prst="rect">
            <a:avLst/>
          </a:prstGeom>
        </p:spPr>
      </p:pic>
    </p:spTree>
    <p:extLst>
      <p:ext uri="{BB962C8B-B14F-4D97-AF65-F5344CB8AC3E}">
        <p14:creationId xmlns:p14="http://schemas.microsoft.com/office/powerpoint/2010/main" val="18175765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2" name="内容占位符 9"/>
          <p:cNvGraphicFramePr>
            <a:graphicFrameLocks/>
          </p:cNvGraphicFramePr>
          <p:nvPr>
            <p:extLst>
              <p:ext uri="{D42A27DB-BD31-4B8C-83A1-F6EECF244321}">
                <p14:modId xmlns:p14="http://schemas.microsoft.com/office/powerpoint/2010/main" val="2444589153"/>
              </p:ext>
            </p:extLst>
          </p:nvPr>
        </p:nvGraphicFramePr>
        <p:xfrm>
          <a:off x="879518" y="2514244"/>
          <a:ext cx="6855442" cy="2866348"/>
        </p:xfrm>
        <a:graphic>
          <a:graphicData uri="http://schemas.openxmlformats.org/drawingml/2006/table">
            <a:tbl>
              <a:tblPr>
                <a:tableStyleId>{5C22544A-7EE6-4342-B048-85BDC9FD1C3A}</a:tableStyleId>
              </a:tblPr>
              <a:tblGrid>
                <a:gridCol w="1570340"/>
                <a:gridCol w="1172245"/>
                <a:gridCol w="1570340"/>
                <a:gridCol w="1300351"/>
                <a:gridCol w="1140024"/>
                <a:gridCol w="102142"/>
              </a:tblGrid>
              <a:tr h="409478">
                <a:tc rowSpan="2">
                  <a:txBody>
                    <a:bodyPr/>
                    <a:lstStyle/>
                    <a:p>
                      <a:pPr algn="ctr">
                        <a:spcAft>
                          <a:spcPts val="0"/>
                        </a:spcAft>
                      </a:pPr>
                      <a:r>
                        <a:rPr lang="en-US" sz="1600" dirty="0">
                          <a:effectLst/>
                        </a:rPr>
                        <a:t>Image</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rowSpan="2">
                  <a:txBody>
                    <a:bodyPr/>
                    <a:lstStyle/>
                    <a:p>
                      <a:pPr algn="ctr">
                        <a:spcAft>
                          <a:spcPts val="0"/>
                        </a:spcAft>
                      </a:pPr>
                      <a:r>
                        <a:rPr lang="en-US" sz="1600" dirty="0">
                          <a:effectLst/>
                        </a:rPr>
                        <a:t>Unknown</a:t>
                      </a:r>
                      <a:endParaRPr lang="zh-CN" sz="1600" dirty="0">
                        <a:effectLst/>
                      </a:endParaRPr>
                    </a:p>
                    <a:p>
                      <a:pPr algn="ctr">
                        <a:spcAft>
                          <a:spcPts val="0"/>
                        </a:spcAft>
                      </a:pPr>
                      <a:r>
                        <a:rPr lang="en-US" sz="1600" dirty="0">
                          <a:effectLst/>
                        </a:rPr>
                        <a:t>pixels</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gridSpan="4">
                  <a:txBody>
                    <a:bodyPr/>
                    <a:lstStyle/>
                    <a:p>
                      <a:pPr algn="ctr">
                        <a:spcAft>
                          <a:spcPts val="0"/>
                        </a:spcAft>
                      </a:pPr>
                      <a:r>
                        <a:rPr lang="en-US" sz="1600" dirty="0">
                          <a:effectLst/>
                        </a:rPr>
                        <a:t>Computation time(unit: seconds)</a:t>
                      </a:r>
                      <a:endParaRPr lang="zh-CN" sz="1600" dirty="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818958">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en-US" sz="1600" dirty="0" err="1" smtClean="0">
                          <a:effectLst/>
                        </a:rPr>
                        <a:t>Criminisi</a:t>
                      </a:r>
                      <a:r>
                        <a:rPr lang="en-US" sz="1600" dirty="0" smtClean="0">
                          <a:effectLst/>
                        </a:rPr>
                        <a:t> TIP</a:t>
                      </a:r>
                      <a:r>
                        <a:rPr lang="en-US" altLang="zh-CN" sz="1600" dirty="0" smtClean="0">
                          <a:effectLst/>
                        </a:rPr>
                        <a:t>04</a:t>
                      </a:r>
                      <a:endParaRPr lang="zh-CN" sz="1600" baseline="300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600" dirty="0" smtClean="0">
                          <a:effectLst/>
                        </a:rPr>
                        <a:t>Xu TIP10</a:t>
                      </a:r>
                      <a:endParaRPr lang="zh-CN" sz="1600" baseline="300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600" dirty="0">
                          <a:solidFill>
                            <a:srgbClr val="FF0000"/>
                          </a:solidFill>
                          <a:effectLst/>
                        </a:rPr>
                        <a:t>Proposed</a:t>
                      </a:r>
                      <a:endParaRPr lang="zh-CN" sz="1600" dirty="0">
                        <a:solidFill>
                          <a:srgbClr val="FF0000"/>
                        </a:solidFill>
                        <a:effectLst/>
                        <a:latin typeface="Times New Roman" panose="02020603050405020304" pitchFamily="18" charset="0"/>
                        <a:ea typeface="宋体" panose="02010600030101010101" pitchFamily="2" charset="-122"/>
                      </a:endParaRPr>
                    </a:p>
                  </a:txBody>
                  <a:tcPr marL="68580" marR="68580" marT="0" marB="0"/>
                </a:tc>
                <a:tc>
                  <a:txBody>
                    <a:bodyPr/>
                    <a:lstStyle/>
                    <a:p>
                      <a:pPr>
                        <a:spcAft>
                          <a:spcPts val="0"/>
                        </a:spcAft>
                      </a:pPr>
                      <a:r>
                        <a:rPr lang="zh-CN" sz="1200" dirty="0">
                          <a:effectLst/>
                        </a:rPr>
                        <a:t> </a:t>
                      </a:r>
                      <a:endParaRPr lang="zh-CN" sz="1200" dirty="0">
                        <a:effectLst/>
                        <a:latin typeface="Times New Roman" panose="02020603050405020304" pitchFamily="18" charset="0"/>
                        <a:ea typeface="宋体" panose="02010600030101010101" pitchFamily="2" charset="-122"/>
                      </a:endParaRPr>
                    </a:p>
                  </a:txBody>
                  <a:tcPr marL="0" marR="0" marT="0" marB="0" anchor="ctr"/>
                </a:tc>
              </a:tr>
              <a:tr h="409478">
                <a:tc>
                  <a:txBody>
                    <a:bodyPr/>
                    <a:lstStyle/>
                    <a:p>
                      <a:pPr algn="ctr">
                        <a:spcAft>
                          <a:spcPts val="0"/>
                        </a:spcAft>
                      </a:pPr>
                      <a:r>
                        <a:rPr lang="en-US" sz="1600" dirty="0">
                          <a:effectLst/>
                        </a:rPr>
                        <a:t>Plane</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17914</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82</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130</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gridSpan="2">
                  <a:txBody>
                    <a:bodyPr/>
                    <a:lstStyle/>
                    <a:p>
                      <a:pPr algn="ctr">
                        <a:spcAft>
                          <a:spcPts val="0"/>
                        </a:spcAft>
                      </a:pPr>
                      <a:r>
                        <a:rPr lang="en-US" sz="1600" dirty="0">
                          <a:solidFill>
                            <a:srgbClr val="FF0000"/>
                          </a:solidFill>
                          <a:effectLst/>
                        </a:rPr>
                        <a:t>10</a:t>
                      </a:r>
                      <a:endParaRPr lang="zh-CN" sz="1600" dirty="0">
                        <a:solidFill>
                          <a:srgbClr val="FF0000"/>
                        </a:solidFill>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r>
              <a:tr h="409478">
                <a:tc>
                  <a:txBody>
                    <a:bodyPr/>
                    <a:lstStyle/>
                    <a:p>
                      <a:pPr algn="ctr">
                        <a:spcAft>
                          <a:spcPts val="0"/>
                        </a:spcAft>
                      </a:pPr>
                      <a:r>
                        <a:rPr lang="en-US" sz="1600" dirty="0">
                          <a:effectLst/>
                        </a:rPr>
                        <a:t>Riding</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23161</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121</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165</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gridSpan="2">
                  <a:txBody>
                    <a:bodyPr/>
                    <a:lstStyle/>
                    <a:p>
                      <a:pPr algn="ctr">
                        <a:spcAft>
                          <a:spcPts val="0"/>
                        </a:spcAft>
                      </a:pPr>
                      <a:r>
                        <a:rPr lang="en-US" sz="1600" dirty="0">
                          <a:solidFill>
                            <a:srgbClr val="FF0000"/>
                          </a:solidFill>
                          <a:effectLst/>
                        </a:rPr>
                        <a:t>25</a:t>
                      </a:r>
                      <a:endParaRPr lang="zh-CN" sz="1600" dirty="0">
                        <a:solidFill>
                          <a:srgbClr val="FF0000"/>
                        </a:solidFill>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r>
              <a:tr h="409478">
                <a:tc>
                  <a:txBody>
                    <a:bodyPr/>
                    <a:lstStyle/>
                    <a:p>
                      <a:pPr algn="ctr">
                        <a:spcAft>
                          <a:spcPts val="0"/>
                        </a:spcAft>
                      </a:pPr>
                      <a:r>
                        <a:rPr lang="en-US" sz="1600" dirty="0">
                          <a:effectLst/>
                        </a:rPr>
                        <a:t>Pyramid</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19636</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83</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143</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gridSpan="2">
                  <a:txBody>
                    <a:bodyPr/>
                    <a:lstStyle/>
                    <a:p>
                      <a:pPr algn="ctr">
                        <a:spcAft>
                          <a:spcPts val="0"/>
                        </a:spcAft>
                      </a:pPr>
                      <a:r>
                        <a:rPr lang="en-US" sz="1600" dirty="0">
                          <a:solidFill>
                            <a:srgbClr val="FF0000"/>
                          </a:solidFill>
                          <a:effectLst/>
                        </a:rPr>
                        <a:t>9</a:t>
                      </a:r>
                      <a:endParaRPr lang="zh-CN" sz="1600" dirty="0">
                        <a:solidFill>
                          <a:srgbClr val="FF0000"/>
                        </a:solidFill>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r>
              <a:tr h="409478">
                <a:tc>
                  <a:txBody>
                    <a:bodyPr/>
                    <a:lstStyle/>
                    <a:p>
                      <a:pPr algn="ctr">
                        <a:spcAft>
                          <a:spcPts val="0"/>
                        </a:spcAft>
                      </a:pPr>
                      <a:r>
                        <a:rPr lang="en-US" sz="1600" dirty="0">
                          <a:effectLst/>
                        </a:rPr>
                        <a:t>Eagle</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14837</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84</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108</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gridSpan="2">
                  <a:txBody>
                    <a:bodyPr/>
                    <a:lstStyle/>
                    <a:p>
                      <a:pPr algn="ctr">
                        <a:spcAft>
                          <a:spcPts val="0"/>
                        </a:spcAft>
                      </a:pPr>
                      <a:r>
                        <a:rPr lang="en-US" sz="1600" dirty="0">
                          <a:solidFill>
                            <a:srgbClr val="FF0000"/>
                          </a:solidFill>
                          <a:effectLst/>
                        </a:rPr>
                        <a:t>17</a:t>
                      </a:r>
                      <a:endParaRPr lang="zh-CN" sz="1600" dirty="0">
                        <a:solidFill>
                          <a:srgbClr val="FF0000"/>
                        </a:solidFill>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r>
            </a:tbl>
          </a:graphicData>
        </a:graphic>
      </p:graphicFrame>
      <p:sp>
        <p:nvSpPr>
          <p:cNvPr id="13" name="文本框 12"/>
          <p:cNvSpPr txBox="1"/>
          <p:nvPr/>
        </p:nvSpPr>
        <p:spPr>
          <a:xfrm>
            <a:off x="4163428" y="5418681"/>
            <a:ext cx="665567" cy="369332"/>
          </a:xfrm>
          <a:prstGeom prst="rect">
            <a:avLst/>
          </a:prstGeom>
          <a:noFill/>
        </p:spPr>
        <p:txBody>
          <a:bodyPr wrap="none" rtlCol="0">
            <a:spAutoFit/>
          </a:bodyPr>
          <a:lstStyle/>
          <a:p>
            <a:r>
              <a:rPr lang="zh-CN" altLang="en-US" dirty="0" smtClean="0">
                <a:solidFill>
                  <a:srgbClr val="FF0000"/>
                </a:solidFill>
              </a:rPr>
              <a:t>～</a:t>
            </a:r>
            <a:r>
              <a:rPr lang="en-US" altLang="zh-CN" dirty="0" smtClean="0">
                <a:solidFill>
                  <a:srgbClr val="FF0000"/>
                </a:solidFill>
              </a:rPr>
              <a:t>6X</a:t>
            </a:r>
            <a:endParaRPr lang="zh-CN" altLang="en-US" dirty="0">
              <a:solidFill>
                <a:srgbClr val="FF0000"/>
              </a:solidFill>
            </a:endParaRPr>
          </a:p>
        </p:txBody>
      </p:sp>
      <p:sp>
        <p:nvSpPr>
          <p:cNvPr id="14" name="矩形 13"/>
          <p:cNvSpPr/>
          <p:nvPr/>
        </p:nvSpPr>
        <p:spPr>
          <a:xfrm>
            <a:off x="5483916" y="5418681"/>
            <a:ext cx="787395" cy="369332"/>
          </a:xfrm>
          <a:prstGeom prst="rect">
            <a:avLst/>
          </a:prstGeom>
        </p:spPr>
        <p:txBody>
          <a:bodyPr wrap="none">
            <a:spAutoFit/>
          </a:bodyPr>
          <a:lstStyle/>
          <a:p>
            <a:r>
              <a:rPr lang="zh-CN" altLang="en-US" dirty="0" smtClean="0">
                <a:solidFill>
                  <a:srgbClr val="FF0000"/>
                </a:solidFill>
              </a:rPr>
              <a:t>～</a:t>
            </a:r>
            <a:r>
              <a:rPr lang="en-US" altLang="zh-CN" dirty="0" smtClean="0">
                <a:solidFill>
                  <a:srgbClr val="FF0000"/>
                </a:solidFill>
              </a:rPr>
              <a:t>10X</a:t>
            </a:r>
            <a:endParaRPr lang="zh-CN" altLang="en-US" dirty="0">
              <a:solidFill>
                <a:srgbClr val="FF0000"/>
              </a:solidFill>
            </a:endParaRPr>
          </a:p>
        </p:txBody>
      </p:sp>
      <p:sp>
        <p:nvSpPr>
          <p:cNvPr id="21" name="文本框 20"/>
          <p:cNvSpPr txBox="1"/>
          <p:nvPr/>
        </p:nvSpPr>
        <p:spPr>
          <a:xfrm>
            <a:off x="505999" y="1761904"/>
            <a:ext cx="1858201"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smtClean="0"/>
              <a:t>实验结果比较</a:t>
            </a:r>
            <a:endParaRPr lang="zh-CN" altLang="en-US" dirty="0"/>
          </a:p>
        </p:txBody>
      </p:sp>
    </p:spTree>
    <p:extLst>
      <p:ext uri="{BB962C8B-B14F-4D97-AF65-F5344CB8AC3E}">
        <p14:creationId xmlns:p14="http://schemas.microsoft.com/office/powerpoint/2010/main" val="39101419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0"/>
          <p:cNvSpPr>
            <a:spLocks noChangeArrowheads="1"/>
          </p:cNvSpPr>
          <p:nvPr/>
        </p:nvSpPr>
        <p:spPr bwMode="auto">
          <a:xfrm>
            <a:off x="-12700" y="0"/>
            <a:ext cx="9156700" cy="12033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099" name="图片 39"/>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38"/>
          <p:cNvSpPr>
            <a:spLocks noChangeArrowheads="1"/>
          </p:cNvSpPr>
          <p:nvPr/>
        </p:nvSpPr>
        <p:spPr bwMode="auto">
          <a:xfrm>
            <a:off x="163513" y="3082925"/>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rPr>
              <a:t>CONTENTS</a:t>
            </a:r>
            <a:endParaRPr lang="zh-CN" altLang="en-US"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endParaRPr>
          </a:p>
        </p:txBody>
      </p:sp>
      <p:grpSp>
        <p:nvGrpSpPr>
          <p:cNvPr id="4101" name="组合 42"/>
          <p:cNvGrpSpPr>
            <a:grpSpLocks/>
          </p:cNvGrpSpPr>
          <p:nvPr/>
        </p:nvGrpSpPr>
        <p:grpSpPr bwMode="auto">
          <a:xfrm>
            <a:off x="0" y="1304925"/>
            <a:ext cx="9144000" cy="57150"/>
            <a:chOff x="0" y="0"/>
            <a:chExt cx="8816454" cy="66133"/>
          </a:xfrm>
        </p:grpSpPr>
        <p:sp>
          <p:nvSpPr>
            <p:cNvPr id="4102" name="矩形 13"/>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03" name="矩形 14"/>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直接连接符 6"/>
          <p:cNvSpPr>
            <a:spLocks noChangeShapeType="1"/>
          </p:cNvSpPr>
          <p:nvPr/>
        </p:nvSpPr>
        <p:spPr bwMode="auto">
          <a:xfrm>
            <a:off x="4572000" y="6626225"/>
            <a:ext cx="4087813"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 name="文本框 11"/>
          <p:cNvSpPr>
            <a:spLocks noChangeArrowheads="1"/>
          </p:cNvSpPr>
          <p:nvPr/>
        </p:nvSpPr>
        <p:spPr bwMode="auto">
          <a:xfrm>
            <a:off x="2120900" y="2917825"/>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目录</a:t>
            </a:r>
            <a:endParaRPr lang="zh-CN" altLang="en-US" dirty="0"/>
          </a:p>
        </p:txBody>
      </p:sp>
      <p:sp>
        <p:nvSpPr>
          <p:cNvPr id="4106" name="文本框 16"/>
          <p:cNvSpPr>
            <a:spLocks noChangeArrowheads="1"/>
          </p:cNvSpPr>
          <p:nvPr/>
        </p:nvSpPr>
        <p:spPr bwMode="auto">
          <a:xfrm>
            <a:off x="3525838" y="2903538"/>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07" name="文本框 18"/>
          <p:cNvSpPr>
            <a:spLocks noChangeArrowheads="1"/>
          </p:cNvSpPr>
          <p:nvPr/>
        </p:nvSpPr>
        <p:spPr bwMode="auto">
          <a:xfrm>
            <a:off x="3984625" y="297021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t>研究背景</a:t>
            </a:r>
            <a:endParaRPr lang="zh-CN" altLang="en-US" dirty="0"/>
          </a:p>
        </p:txBody>
      </p:sp>
      <p:sp>
        <p:nvSpPr>
          <p:cNvPr id="4108" name="直接连接符 19"/>
          <p:cNvSpPr>
            <a:spLocks noChangeShapeType="1"/>
          </p:cNvSpPr>
          <p:nvPr/>
        </p:nvSpPr>
        <p:spPr bwMode="auto">
          <a:xfrm flipH="1">
            <a:off x="3736975"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9" name="文本框 20"/>
          <p:cNvSpPr>
            <a:spLocks noChangeArrowheads="1"/>
          </p:cNvSpPr>
          <p:nvPr/>
        </p:nvSpPr>
        <p:spPr bwMode="auto">
          <a:xfrm>
            <a:off x="6081713" y="2913063"/>
            <a:ext cx="377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1" name="直接连接符 22"/>
          <p:cNvSpPr>
            <a:spLocks noChangeShapeType="1"/>
          </p:cNvSpPr>
          <p:nvPr/>
        </p:nvSpPr>
        <p:spPr bwMode="auto">
          <a:xfrm flipH="1">
            <a:off x="6324600"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文本框 23"/>
          <p:cNvSpPr>
            <a:spLocks noChangeArrowheads="1"/>
          </p:cNvSpPr>
          <p:nvPr/>
        </p:nvSpPr>
        <p:spPr bwMode="auto">
          <a:xfrm>
            <a:off x="3525838" y="3482975"/>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3" name="文本框 24"/>
          <p:cNvSpPr>
            <a:spLocks noChangeArrowheads="1"/>
          </p:cNvSpPr>
          <p:nvPr/>
        </p:nvSpPr>
        <p:spPr bwMode="auto">
          <a:xfrm>
            <a:off x="6535321" y="2991703"/>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图像显著性检测</a:t>
            </a:r>
            <a:endParaRPr lang="zh-CN" altLang="en-US" dirty="0">
              <a:latin typeface="+mn-ea"/>
              <a:ea typeface="+mn-ea"/>
            </a:endParaRPr>
          </a:p>
        </p:txBody>
      </p:sp>
      <p:sp>
        <p:nvSpPr>
          <p:cNvPr id="4114" name="直接连接符 25"/>
          <p:cNvSpPr>
            <a:spLocks noChangeShapeType="1"/>
          </p:cNvSpPr>
          <p:nvPr/>
        </p:nvSpPr>
        <p:spPr bwMode="auto">
          <a:xfrm flipH="1">
            <a:off x="3736975"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5" name="文本框 26"/>
          <p:cNvSpPr>
            <a:spLocks noChangeArrowheads="1"/>
          </p:cNvSpPr>
          <p:nvPr/>
        </p:nvSpPr>
        <p:spPr bwMode="auto">
          <a:xfrm>
            <a:off x="6081713" y="3492500"/>
            <a:ext cx="3778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4</a:t>
            </a:r>
            <a:endParaRPr lang="zh-CN" altLang="en-US"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6" name="文本框 27"/>
          <p:cNvSpPr>
            <a:spLocks noChangeArrowheads="1"/>
          </p:cNvSpPr>
          <p:nvPr/>
        </p:nvSpPr>
        <p:spPr bwMode="auto">
          <a:xfrm>
            <a:off x="4018002" y="355008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rgbClr val="3F3F3F"/>
                </a:solidFill>
                <a:latin typeface="+mn-ea"/>
                <a:ea typeface="+mn-ea"/>
              </a:rPr>
              <a:t>图像</a:t>
            </a:r>
            <a:r>
              <a:rPr lang="zh-CN" altLang="en-US" dirty="0" smtClean="0">
                <a:solidFill>
                  <a:srgbClr val="3F3F3F"/>
                </a:solidFill>
                <a:latin typeface="+mn-ea"/>
                <a:ea typeface="+mn-ea"/>
              </a:rPr>
              <a:t>填充</a:t>
            </a:r>
            <a:endParaRPr lang="zh-CN" altLang="en-US" dirty="0">
              <a:latin typeface="+mn-ea"/>
              <a:ea typeface="+mn-ea"/>
            </a:endParaRPr>
          </a:p>
        </p:txBody>
      </p:sp>
      <p:sp>
        <p:nvSpPr>
          <p:cNvPr id="4117" name="直接连接符 28"/>
          <p:cNvSpPr>
            <a:spLocks noChangeShapeType="1"/>
          </p:cNvSpPr>
          <p:nvPr/>
        </p:nvSpPr>
        <p:spPr bwMode="auto">
          <a:xfrm flipH="1">
            <a:off x="6324600"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8" name="文本框 29"/>
          <p:cNvSpPr>
            <a:spLocks noChangeArrowheads="1"/>
          </p:cNvSpPr>
          <p:nvPr/>
        </p:nvSpPr>
        <p:spPr bwMode="auto">
          <a:xfrm>
            <a:off x="3525838" y="4056063"/>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9" name="文本框 30"/>
          <p:cNvSpPr>
            <a:spLocks noChangeArrowheads="1"/>
          </p:cNvSpPr>
          <p:nvPr/>
        </p:nvSpPr>
        <p:spPr bwMode="auto">
          <a:xfrm>
            <a:off x="6535321" y="3584516"/>
            <a:ext cx="1569660" cy="369332"/>
          </a:xfrm>
          <a:prstGeom prst="rect">
            <a:avLst/>
          </a:prstGeom>
          <a:solidFill>
            <a:srgbClr val="5C307D"/>
          </a:solidFill>
          <a:ln>
            <a:noFill/>
          </a:ln>
          <a:extLst/>
        </p:spPr>
        <p:txBody>
          <a:bodyPr wrap="none">
            <a:spAutoFit/>
          </a:bodyPr>
          <a:lstStyle/>
          <a:p>
            <a:r>
              <a:rPr lang="zh-CN" altLang="en-US" dirty="0" smtClean="0">
                <a:solidFill>
                  <a:schemeClr val="bg1"/>
                </a:solidFill>
                <a:latin typeface="+mn-ea"/>
                <a:ea typeface="+mn-ea"/>
              </a:rPr>
              <a:t>视频</a:t>
            </a:r>
            <a:r>
              <a:rPr lang="zh-CN" altLang="en-US" dirty="0" smtClean="0">
                <a:solidFill>
                  <a:schemeClr val="bg1"/>
                </a:solidFill>
                <a:latin typeface="+mn-ea"/>
                <a:ea typeface="+mn-ea"/>
              </a:rPr>
              <a:t>背景减除</a:t>
            </a:r>
            <a:endParaRPr lang="zh-CN" altLang="en-US" dirty="0">
              <a:solidFill>
                <a:schemeClr val="bg1"/>
              </a:solidFill>
              <a:latin typeface="+mn-ea"/>
              <a:ea typeface="+mn-ea"/>
            </a:endParaRPr>
          </a:p>
        </p:txBody>
      </p:sp>
      <p:sp>
        <p:nvSpPr>
          <p:cNvPr id="4120" name="直接连接符 31"/>
          <p:cNvSpPr>
            <a:spLocks noChangeShapeType="1"/>
          </p:cNvSpPr>
          <p:nvPr/>
        </p:nvSpPr>
        <p:spPr bwMode="auto">
          <a:xfrm flipH="1">
            <a:off x="3736975" y="4235450"/>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2" name="文本框 33"/>
          <p:cNvSpPr>
            <a:spLocks noChangeArrowheads="1"/>
          </p:cNvSpPr>
          <p:nvPr/>
        </p:nvSpPr>
        <p:spPr bwMode="auto">
          <a:xfrm>
            <a:off x="4022397" y="4200751"/>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总结与展望</a:t>
            </a:r>
            <a:endParaRPr lang="zh-CN" altLang="en-US" dirty="0">
              <a:latin typeface="+mn-ea"/>
              <a:ea typeface="+mn-ea"/>
            </a:endParaRPr>
          </a:p>
        </p:txBody>
      </p:sp>
      <p:sp>
        <p:nvSpPr>
          <p:cNvPr id="4124" name="椭圆 16"/>
          <p:cNvSpPr>
            <a:spLocks noChangeArrowheads="1"/>
          </p:cNvSpPr>
          <p:nvPr/>
        </p:nvSpPr>
        <p:spPr bwMode="auto">
          <a:xfrm>
            <a:off x="8370888" y="6346825"/>
            <a:ext cx="288925" cy="2889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5" name="椭圆 17"/>
          <p:cNvSpPr>
            <a:spLocks noChangeArrowheads="1"/>
          </p:cNvSpPr>
          <p:nvPr/>
        </p:nvSpPr>
        <p:spPr bwMode="auto">
          <a:xfrm>
            <a:off x="8691563" y="6029325"/>
            <a:ext cx="288925" cy="2889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6" name="直接连接符 7"/>
          <p:cNvSpPr>
            <a:spLocks noChangeShapeType="1"/>
          </p:cNvSpPr>
          <p:nvPr/>
        </p:nvSpPr>
        <p:spPr bwMode="auto">
          <a:xfrm>
            <a:off x="3278188" y="2994025"/>
            <a:ext cx="1587" cy="1547813"/>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7468063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内容占位符 2"/>
          <p:cNvSpPr txBox="1">
            <a:spLocks/>
          </p:cNvSpPr>
          <p:nvPr/>
        </p:nvSpPr>
        <p:spPr bwMode="auto">
          <a:xfrm>
            <a:off x="796963" y="1950507"/>
            <a:ext cx="7578545" cy="4195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85000" lnSpcReduction="10000"/>
          </a:bodyPr>
          <a:lstStyle>
            <a:lvl1pPr marL="0" indent="0" algn="ctr" rtl="0" fontAlgn="base">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sym typeface="Calibri" panose="020F0502020204030204" pitchFamily="34" charset="0"/>
              </a:defRPr>
            </a:lvl1pPr>
            <a:lvl2pPr marL="457200" indent="0" algn="ctr" rtl="0" fontAlgn="base">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sym typeface="Calibri" panose="020F0502020204030204" pitchFamily="34" charset="0"/>
              </a:defRPr>
            </a:lvl2pPr>
            <a:lvl3pPr marL="914400" indent="0" algn="ctr" rtl="0" fontAlgn="base">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sym typeface="Calibri" panose="020F0502020204030204" pitchFamily="34" charset="0"/>
              </a:defRPr>
            </a:lvl3pPr>
            <a:lvl4pPr marL="1371600" indent="0" algn="ctr" rtl="0" fontAlgn="base">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sym typeface="Calibri" panose="020F0502020204030204" pitchFamily="34" charset="0"/>
              </a:defRPr>
            </a:lvl4pPr>
            <a:lvl5pPr marL="1828800" indent="0" algn="ctr" rtl="0" fontAlgn="base">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sym typeface="Calibri" panose="020F050202020403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50000"/>
              </a:lnSpc>
              <a:buFont typeface="Wingdings" panose="05000000000000000000" pitchFamily="2" charset="2"/>
              <a:buChar char="Ø"/>
            </a:pPr>
            <a:r>
              <a:rPr lang="zh-CN" altLang="en-US" dirty="0" smtClean="0"/>
              <a:t>已有移动相机背景减除算法的问题和不足</a:t>
            </a:r>
            <a:endParaRPr lang="en-US" altLang="zh-CN" dirty="0" smtClean="0"/>
          </a:p>
          <a:p>
            <a:pPr lvl="1" algn="l">
              <a:lnSpc>
                <a:spcPct val="150000"/>
              </a:lnSpc>
              <a:buFont typeface="Wingdings" panose="05000000000000000000" pitchFamily="2" charset="2"/>
              <a:buChar char="l"/>
            </a:pPr>
            <a:r>
              <a:rPr lang="zh-CN" altLang="en-US" sz="2400" dirty="0" smtClean="0"/>
              <a:t>因为稠密光流、长期点轨迹等预处理方法的引入，使得整个算法</a:t>
            </a:r>
            <a:r>
              <a:rPr lang="zh-CN" altLang="en-US" sz="2400" b="1" dirty="0" smtClean="0">
                <a:solidFill>
                  <a:srgbClr val="FF0000"/>
                </a:solidFill>
              </a:rPr>
              <a:t>非常慢</a:t>
            </a:r>
            <a:r>
              <a:rPr lang="zh-CN" altLang="en-US" sz="2400" dirty="0" smtClean="0"/>
              <a:t>，处理一帧需要几秒的时间，</a:t>
            </a:r>
            <a:r>
              <a:rPr lang="en-US" altLang="zh-CN" sz="2400" dirty="0" smtClean="0"/>
              <a:t>(Berger CVPR14)1.6s</a:t>
            </a:r>
            <a:r>
              <a:rPr lang="zh-CN" altLang="en-US" sz="2400" dirty="0" smtClean="0"/>
              <a:t>，</a:t>
            </a:r>
            <a:r>
              <a:rPr lang="en-US" altLang="zh-CN" sz="2400" dirty="0" smtClean="0"/>
              <a:t>(Lim ECCV14)6s</a:t>
            </a:r>
            <a:r>
              <a:rPr lang="zh-CN" altLang="en-US" sz="2400" dirty="0" smtClean="0"/>
              <a:t>；</a:t>
            </a:r>
            <a:endParaRPr lang="en-US" altLang="zh-CN" sz="2400" dirty="0" smtClean="0"/>
          </a:p>
          <a:p>
            <a:pPr lvl="1" algn="l">
              <a:lnSpc>
                <a:spcPct val="150000"/>
              </a:lnSpc>
              <a:buFont typeface="Wingdings" panose="05000000000000000000" pitchFamily="2" charset="2"/>
              <a:buChar char="l"/>
            </a:pPr>
            <a:endParaRPr lang="en-US" altLang="zh-CN" sz="2400" dirty="0" smtClean="0"/>
          </a:p>
          <a:p>
            <a:pPr lvl="1" algn="l">
              <a:lnSpc>
                <a:spcPct val="150000"/>
              </a:lnSpc>
              <a:buFont typeface="Wingdings" panose="05000000000000000000" pitchFamily="2" charset="2"/>
              <a:buChar char="l"/>
            </a:pPr>
            <a:r>
              <a:rPr lang="zh-CN" altLang="en-US" sz="2400" dirty="0" smtClean="0"/>
              <a:t>理论上只有当相机运动限于</a:t>
            </a:r>
            <a:r>
              <a:rPr lang="en-US" altLang="zh-CN" sz="2400" dirty="0" smtClean="0"/>
              <a:t>Pan-Tile-Zoom</a:t>
            </a:r>
            <a:r>
              <a:rPr lang="zh-CN" altLang="en-US" sz="2400" dirty="0" smtClean="0"/>
              <a:t>，或者场景所有点共面的情况，才存在一个全局单应性矩阵使得视频相邻帧的像素存在</a:t>
            </a:r>
            <a:r>
              <a:rPr lang="en-US" altLang="zh-CN" sz="2400" dirty="0" smtClean="0"/>
              <a:t>1-1</a:t>
            </a:r>
            <a:r>
              <a:rPr lang="zh-CN" altLang="en-US" sz="2400" dirty="0" smtClean="0"/>
              <a:t>的映射关系。实际这种假设很难满足。目前已有算法都只用一个</a:t>
            </a:r>
            <a:r>
              <a:rPr lang="zh-CN" altLang="en-US" sz="2400" b="1" dirty="0" smtClean="0">
                <a:solidFill>
                  <a:srgbClr val="FF0000"/>
                </a:solidFill>
              </a:rPr>
              <a:t>全局单应性矩阵</a:t>
            </a:r>
            <a:r>
              <a:rPr lang="zh-CN" altLang="en-US" sz="2400" dirty="0" smtClean="0"/>
              <a:t>来处理相机运动。</a:t>
            </a:r>
            <a:endParaRPr lang="zh-CN" altLang="en-US" sz="2400" dirty="0"/>
          </a:p>
        </p:txBody>
      </p:sp>
    </p:spTree>
    <p:extLst>
      <p:ext uri="{BB962C8B-B14F-4D97-AF65-F5344CB8AC3E}">
        <p14:creationId xmlns:p14="http://schemas.microsoft.com/office/powerpoint/2010/main" val="2031699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 calcmode="lin" valueType="num">
                                      <p:cBhvr additive="base">
                                        <p:cTn id="7"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xEl>
                                              <p:pRg st="3" end="3"/>
                                            </p:txEl>
                                          </p:spTgt>
                                        </p:tgtEl>
                                        <p:attrNameLst>
                                          <p:attrName>style.visibility</p:attrName>
                                        </p:attrNameLst>
                                      </p:cBhvr>
                                      <p:to>
                                        <p:strVal val="visible"/>
                                      </p:to>
                                    </p:set>
                                    <p:anim calcmode="lin" valueType="num">
                                      <p:cBhvr additive="base">
                                        <p:cTn id="13"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996680" y="2028676"/>
            <a:ext cx="7269496" cy="3416320"/>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b="1" dirty="0">
                <a:solidFill>
                  <a:srgbClr val="FF0000"/>
                </a:solidFill>
              </a:rPr>
              <a:t>快速</a:t>
            </a:r>
            <a:r>
              <a:rPr lang="zh-CN" altLang="en-US" sz="2400" dirty="0" smtClean="0"/>
              <a:t>背景减除算法</a:t>
            </a:r>
            <a:endParaRPr lang="en-US" altLang="zh-CN" sz="2400" dirty="0"/>
          </a:p>
          <a:p>
            <a:pPr lvl="1">
              <a:lnSpc>
                <a:spcPct val="150000"/>
              </a:lnSpc>
              <a:buFont typeface="Wingdings" panose="05000000000000000000" pitchFamily="2" charset="2"/>
              <a:buChar char="l"/>
            </a:pPr>
            <a:r>
              <a:rPr lang="zh-CN" altLang="en-US" sz="2400" dirty="0"/>
              <a:t>前景准确率达到领先水平</a:t>
            </a:r>
            <a:endParaRPr lang="en-US" altLang="zh-CN" sz="2400" dirty="0"/>
          </a:p>
          <a:p>
            <a:pPr lvl="1">
              <a:lnSpc>
                <a:spcPct val="150000"/>
              </a:lnSpc>
              <a:buFont typeface="Wingdings" panose="05000000000000000000" pitchFamily="2" charset="2"/>
              <a:buChar char="l"/>
            </a:pPr>
            <a:r>
              <a:rPr lang="zh-CN" altLang="en-US" sz="2400" dirty="0"/>
              <a:t>算法更简单，速度更快</a:t>
            </a:r>
            <a:endParaRPr lang="en-US" altLang="zh-CN" sz="2400" dirty="0"/>
          </a:p>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b="1" dirty="0">
                <a:solidFill>
                  <a:srgbClr val="FF0000"/>
                </a:solidFill>
              </a:rPr>
              <a:t>实时</a:t>
            </a:r>
            <a:r>
              <a:rPr lang="zh-CN" altLang="en-US" sz="2400" dirty="0" smtClean="0"/>
              <a:t>背景减除算法</a:t>
            </a:r>
            <a:endParaRPr lang="en-US" altLang="zh-CN" sz="2400" dirty="0"/>
          </a:p>
          <a:p>
            <a:pPr lvl="1">
              <a:lnSpc>
                <a:spcPct val="150000"/>
              </a:lnSpc>
              <a:buFont typeface="Wingdings" panose="05000000000000000000" pitchFamily="2" charset="2"/>
              <a:buChar char="l"/>
            </a:pPr>
            <a:r>
              <a:rPr lang="zh-CN" altLang="en-US" sz="2400" dirty="0"/>
              <a:t>针对准确度要求不高的实时应用场景</a:t>
            </a:r>
            <a:endParaRPr lang="en-US" altLang="zh-CN" sz="2400" dirty="0"/>
          </a:p>
          <a:p>
            <a:pPr lvl="1">
              <a:lnSpc>
                <a:spcPct val="150000"/>
              </a:lnSpc>
              <a:buFont typeface="Wingdings" panose="05000000000000000000" pitchFamily="2" charset="2"/>
              <a:buChar char="l"/>
            </a:pPr>
            <a:r>
              <a:rPr lang="zh-CN" altLang="en-US" sz="2400" dirty="0"/>
              <a:t>算法能够实时（</a:t>
            </a:r>
            <a:r>
              <a:rPr lang="en-US" altLang="zh-CN" sz="2400" dirty="0"/>
              <a:t>&gt;24fps</a:t>
            </a:r>
            <a:r>
              <a:rPr lang="zh-CN" altLang="en-US" sz="2400" dirty="0"/>
              <a:t>）且有效（准确度</a:t>
            </a:r>
            <a:r>
              <a:rPr lang="en-US" altLang="zh-CN" sz="2400" dirty="0"/>
              <a:t>&gt;0.7</a:t>
            </a:r>
            <a:r>
              <a:rPr lang="zh-CN" altLang="en-US" sz="2400" dirty="0"/>
              <a:t>）</a:t>
            </a:r>
            <a:endParaRPr lang="en-US" altLang="zh-CN" sz="2400" dirty="0"/>
          </a:p>
        </p:txBody>
      </p:sp>
    </p:spTree>
    <p:extLst>
      <p:ext uri="{BB962C8B-B14F-4D97-AF65-F5344CB8AC3E}">
        <p14:creationId xmlns:p14="http://schemas.microsoft.com/office/powerpoint/2010/main" val="226625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0"/>
          <p:cNvSpPr>
            <a:spLocks noChangeArrowheads="1"/>
          </p:cNvSpPr>
          <p:nvPr/>
        </p:nvSpPr>
        <p:spPr bwMode="auto">
          <a:xfrm>
            <a:off x="-12700" y="0"/>
            <a:ext cx="9156700" cy="12033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099" name="图片 39"/>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38"/>
          <p:cNvSpPr>
            <a:spLocks noChangeArrowheads="1"/>
          </p:cNvSpPr>
          <p:nvPr/>
        </p:nvSpPr>
        <p:spPr bwMode="auto">
          <a:xfrm>
            <a:off x="163513" y="3082925"/>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rPr>
              <a:t>CONTENTS</a:t>
            </a:r>
            <a:endParaRPr lang="zh-CN" altLang="en-US"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endParaRPr>
          </a:p>
        </p:txBody>
      </p:sp>
      <p:grpSp>
        <p:nvGrpSpPr>
          <p:cNvPr id="4101" name="组合 42"/>
          <p:cNvGrpSpPr>
            <a:grpSpLocks/>
          </p:cNvGrpSpPr>
          <p:nvPr/>
        </p:nvGrpSpPr>
        <p:grpSpPr bwMode="auto">
          <a:xfrm>
            <a:off x="0" y="1304925"/>
            <a:ext cx="9144000" cy="57150"/>
            <a:chOff x="0" y="0"/>
            <a:chExt cx="8816454" cy="66133"/>
          </a:xfrm>
        </p:grpSpPr>
        <p:sp>
          <p:nvSpPr>
            <p:cNvPr id="4102" name="矩形 13"/>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03" name="矩形 14"/>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直接连接符 6"/>
          <p:cNvSpPr>
            <a:spLocks noChangeShapeType="1"/>
          </p:cNvSpPr>
          <p:nvPr/>
        </p:nvSpPr>
        <p:spPr bwMode="auto">
          <a:xfrm>
            <a:off x="4572000" y="6626225"/>
            <a:ext cx="4087813"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 name="文本框 11"/>
          <p:cNvSpPr>
            <a:spLocks noChangeArrowheads="1"/>
          </p:cNvSpPr>
          <p:nvPr/>
        </p:nvSpPr>
        <p:spPr bwMode="auto">
          <a:xfrm>
            <a:off x="2120900" y="2917825"/>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目录</a:t>
            </a:r>
            <a:endParaRPr lang="zh-CN" altLang="en-US" dirty="0"/>
          </a:p>
        </p:txBody>
      </p:sp>
      <p:sp>
        <p:nvSpPr>
          <p:cNvPr id="4106" name="文本框 16"/>
          <p:cNvSpPr>
            <a:spLocks noChangeArrowheads="1"/>
          </p:cNvSpPr>
          <p:nvPr/>
        </p:nvSpPr>
        <p:spPr bwMode="auto">
          <a:xfrm>
            <a:off x="3525838" y="2903538"/>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07" name="文本框 18"/>
          <p:cNvSpPr>
            <a:spLocks noChangeArrowheads="1"/>
          </p:cNvSpPr>
          <p:nvPr/>
        </p:nvSpPr>
        <p:spPr bwMode="auto">
          <a:xfrm>
            <a:off x="3984625" y="2970213"/>
            <a:ext cx="1107996" cy="369332"/>
          </a:xfrm>
          <a:prstGeom prst="rect">
            <a:avLst/>
          </a:prstGeom>
          <a:solidFill>
            <a:srgbClr val="5C307D"/>
          </a:solidFill>
          <a:ln>
            <a:noFill/>
          </a:ln>
          <a:extLst/>
        </p:spPr>
        <p:txBody>
          <a:bodyPr wrap="none">
            <a:spAutoFit/>
          </a:bodyPr>
          <a:lstStyle/>
          <a:p>
            <a:r>
              <a:rPr lang="zh-CN" altLang="en-US" dirty="0" smtClean="0">
                <a:solidFill>
                  <a:schemeClr val="bg1"/>
                </a:solidFill>
              </a:rPr>
              <a:t>研究背景</a:t>
            </a:r>
            <a:endParaRPr lang="zh-CN" altLang="en-US" dirty="0">
              <a:solidFill>
                <a:schemeClr val="bg1"/>
              </a:solidFill>
            </a:endParaRPr>
          </a:p>
        </p:txBody>
      </p:sp>
      <p:sp>
        <p:nvSpPr>
          <p:cNvPr id="4108" name="直接连接符 19"/>
          <p:cNvSpPr>
            <a:spLocks noChangeShapeType="1"/>
          </p:cNvSpPr>
          <p:nvPr/>
        </p:nvSpPr>
        <p:spPr bwMode="auto">
          <a:xfrm flipH="1">
            <a:off x="3736975"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9" name="文本框 20"/>
          <p:cNvSpPr>
            <a:spLocks noChangeArrowheads="1"/>
          </p:cNvSpPr>
          <p:nvPr/>
        </p:nvSpPr>
        <p:spPr bwMode="auto">
          <a:xfrm>
            <a:off x="6081713" y="2913063"/>
            <a:ext cx="377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1" name="直接连接符 22"/>
          <p:cNvSpPr>
            <a:spLocks noChangeShapeType="1"/>
          </p:cNvSpPr>
          <p:nvPr/>
        </p:nvSpPr>
        <p:spPr bwMode="auto">
          <a:xfrm flipH="1">
            <a:off x="6324600"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文本框 23"/>
          <p:cNvSpPr>
            <a:spLocks noChangeArrowheads="1"/>
          </p:cNvSpPr>
          <p:nvPr/>
        </p:nvSpPr>
        <p:spPr bwMode="auto">
          <a:xfrm>
            <a:off x="3525838" y="3482975"/>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3" name="文本框 24"/>
          <p:cNvSpPr>
            <a:spLocks noChangeArrowheads="1"/>
          </p:cNvSpPr>
          <p:nvPr/>
        </p:nvSpPr>
        <p:spPr bwMode="auto">
          <a:xfrm>
            <a:off x="6535321" y="2991703"/>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图像显著性检测</a:t>
            </a:r>
            <a:endParaRPr lang="zh-CN" altLang="en-US" dirty="0">
              <a:latin typeface="+mn-ea"/>
              <a:ea typeface="+mn-ea"/>
            </a:endParaRPr>
          </a:p>
        </p:txBody>
      </p:sp>
      <p:sp>
        <p:nvSpPr>
          <p:cNvPr id="4114" name="直接连接符 25"/>
          <p:cNvSpPr>
            <a:spLocks noChangeShapeType="1"/>
          </p:cNvSpPr>
          <p:nvPr/>
        </p:nvSpPr>
        <p:spPr bwMode="auto">
          <a:xfrm flipH="1">
            <a:off x="3736975"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5" name="文本框 26"/>
          <p:cNvSpPr>
            <a:spLocks noChangeArrowheads="1"/>
          </p:cNvSpPr>
          <p:nvPr/>
        </p:nvSpPr>
        <p:spPr bwMode="auto">
          <a:xfrm>
            <a:off x="6081713" y="3492500"/>
            <a:ext cx="3778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4</a:t>
            </a:r>
            <a:endParaRPr lang="zh-CN" altLang="en-US"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6" name="文本框 27"/>
          <p:cNvSpPr>
            <a:spLocks noChangeArrowheads="1"/>
          </p:cNvSpPr>
          <p:nvPr/>
        </p:nvSpPr>
        <p:spPr bwMode="auto">
          <a:xfrm>
            <a:off x="4018002" y="355008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rgbClr val="3F3F3F"/>
                </a:solidFill>
                <a:latin typeface="+mn-ea"/>
                <a:ea typeface="+mn-ea"/>
              </a:rPr>
              <a:t>图像</a:t>
            </a:r>
            <a:r>
              <a:rPr lang="zh-CN" altLang="en-US" dirty="0" smtClean="0">
                <a:solidFill>
                  <a:srgbClr val="3F3F3F"/>
                </a:solidFill>
                <a:latin typeface="+mn-ea"/>
                <a:ea typeface="+mn-ea"/>
              </a:rPr>
              <a:t>填充</a:t>
            </a:r>
            <a:endParaRPr lang="zh-CN" altLang="en-US" dirty="0">
              <a:latin typeface="+mn-ea"/>
              <a:ea typeface="+mn-ea"/>
            </a:endParaRPr>
          </a:p>
        </p:txBody>
      </p:sp>
      <p:sp>
        <p:nvSpPr>
          <p:cNvPr id="4117" name="直接连接符 28"/>
          <p:cNvSpPr>
            <a:spLocks noChangeShapeType="1"/>
          </p:cNvSpPr>
          <p:nvPr/>
        </p:nvSpPr>
        <p:spPr bwMode="auto">
          <a:xfrm flipH="1">
            <a:off x="6324600"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8" name="文本框 29"/>
          <p:cNvSpPr>
            <a:spLocks noChangeArrowheads="1"/>
          </p:cNvSpPr>
          <p:nvPr/>
        </p:nvSpPr>
        <p:spPr bwMode="auto">
          <a:xfrm>
            <a:off x="3525838" y="4056063"/>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9" name="文本框 30"/>
          <p:cNvSpPr>
            <a:spLocks noChangeArrowheads="1"/>
          </p:cNvSpPr>
          <p:nvPr/>
        </p:nvSpPr>
        <p:spPr bwMode="auto">
          <a:xfrm>
            <a:off x="6535321" y="3584516"/>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视频</a:t>
            </a:r>
            <a:r>
              <a:rPr lang="zh-CN" altLang="en-US" dirty="0" smtClean="0">
                <a:solidFill>
                  <a:srgbClr val="3F3F3F"/>
                </a:solidFill>
                <a:latin typeface="+mn-ea"/>
                <a:ea typeface="+mn-ea"/>
              </a:rPr>
              <a:t>背景减除</a:t>
            </a:r>
            <a:endParaRPr lang="zh-CN" altLang="en-US" dirty="0">
              <a:latin typeface="+mn-ea"/>
              <a:ea typeface="+mn-ea"/>
            </a:endParaRPr>
          </a:p>
        </p:txBody>
      </p:sp>
      <p:sp>
        <p:nvSpPr>
          <p:cNvPr id="4120" name="直接连接符 31"/>
          <p:cNvSpPr>
            <a:spLocks noChangeShapeType="1"/>
          </p:cNvSpPr>
          <p:nvPr/>
        </p:nvSpPr>
        <p:spPr bwMode="auto">
          <a:xfrm flipH="1">
            <a:off x="3736975" y="4235450"/>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2" name="文本框 33"/>
          <p:cNvSpPr>
            <a:spLocks noChangeArrowheads="1"/>
          </p:cNvSpPr>
          <p:nvPr/>
        </p:nvSpPr>
        <p:spPr bwMode="auto">
          <a:xfrm>
            <a:off x="4022397" y="4200751"/>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总结与展望</a:t>
            </a:r>
            <a:endParaRPr lang="zh-CN" altLang="en-US" dirty="0">
              <a:latin typeface="+mn-ea"/>
              <a:ea typeface="+mn-ea"/>
            </a:endParaRPr>
          </a:p>
        </p:txBody>
      </p:sp>
      <p:sp>
        <p:nvSpPr>
          <p:cNvPr id="4124" name="椭圆 16"/>
          <p:cNvSpPr>
            <a:spLocks noChangeArrowheads="1"/>
          </p:cNvSpPr>
          <p:nvPr/>
        </p:nvSpPr>
        <p:spPr bwMode="auto">
          <a:xfrm>
            <a:off x="8370888" y="6346825"/>
            <a:ext cx="288925" cy="2889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5" name="椭圆 17"/>
          <p:cNvSpPr>
            <a:spLocks noChangeArrowheads="1"/>
          </p:cNvSpPr>
          <p:nvPr/>
        </p:nvSpPr>
        <p:spPr bwMode="auto">
          <a:xfrm>
            <a:off x="8691563" y="6029325"/>
            <a:ext cx="288925" cy="2889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6" name="直接连接符 7"/>
          <p:cNvSpPr>
            <a:spLocks noChangeShapeType="1"/>
          </p:cNvSpPr>
          <p:nvPr/>
        </p:nvSpPr>
        <p:spPr bwMode="auto">
          <a:xfrm>
            <a:off x="3278188" y="2994025"/>
            <a:ext cx="1587" cy="1547813"/>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5728528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dirty="0"/>
              <a:t>快速</a:t>
            </a:r>
            <a:r>
              <a:rPr lang="zh-CN" altLang="en-US" sz="2400" dirty="0" smtClean="0"/>
              <a:t>背景减除算法</a:t>
            </a:r>
            <a:endParaRPr lang="en-US" altLang="zh-CN" sz="2400"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303" y="2630713"/>
            <a:ext cx="8205852" cy="3139151"/>
          </a:xfrm>
          <a:prstGeom prst="rect">
            <a:avLst/>
          </a:prstGeom>
        </p:spPr>
      </p:pic>
    </p:spTree>
    <p:extLst>
      <p:ext uri="{BB962C8B-B14F-4D97-AF65-F5344CB8AC3E}">
        <p14:creationId xmlns:p14="http://schemas.microsoft.com/office/powerpoint/2010/main" val="7495909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400" dirty="0" smtClean="0"/>
              <a:t>As-Similar-As-Possible Warping: ASAPW</a:t>
            </a:r>
            <a:endParaRPr lang="en-US" altLang="zh-CN" sz="2400" dirty="0"/>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1662" y="2728912"/>
            <a:ext cx="5400675" cy="1400175"/>
          </a:xfrm>
          <a:prstGeom prst="rect">
            <a:avLst/>
          </a:prstGeom>
        </p:spPr>
      </p:pic>
      <p:pic>
        <p:nvPicPr>
          <p:cNvPr id="15" name="图片 14"/>
          <p:cNvPicPr>
            <a:picLocks noChangeAspect="1"/>
          </p:cNvPicPr>
          <p:nvPr/>
        </p:nvPicPr>
        <p:blipFill>
          <a:blip r:embed="rId4"/>
          <a:stretch>
            <a:fillRect/>
          </a:stretch>
        </p:blipFill>
        <p:spPr>
          <a:xfrm>
            <a:off x="1637439" y="4588169"/>
            <a:ext cx="2465522" cy="385886"/>
          </a:xfrm>
          <a:prstGeom prst="rect">
            <a:avLst/>
          </a:prstGeom>
        </p:spPr>
      </p:pic>
      <p:pic>
        <p:nvPicPr>
          <p:cNvPr id="16" name="图片 15"/>
          <p:cNvPicPr>
            <a:picLocks noChangeAspect="1"/>
          </p:cNvPicPr>
          <p:nvPr/>
        </p:nvPicPr>
        <p:blipFill>
          <a:blip r:embed="rId5"/>
          <a:stretch>
            <a:fillRect/>
          </a:stretch>
        </p:blipFill>
        <p:spPr>
          <a:xfrm>
            <a:off x="1637439" y="5093445"/>
            <a:ext cx="2236922" cy="579487"/>
          </a:xfrm>
          <a:prstGeom prst="rect">
            <a:avLst/>
          </a:prstGeom>
        </p:spPr>
      </p:pic>
      <p:pic>
        <p:nvPicPr>
          <p:cNvPr id="17" name="图片 16"/>
          <p:cNvPicPr>
            <a:picLocks noChangeAspect="1"/>
          </p:cNvPicPr>
          <p:nvPr/>
        </p:nvPicPr>
        <p:blipFill>
          <a:blip r:embed="rId6"/>
          <a:stretch>
            <a:fillRect/>
          </a:stretch>
        </p:blipFill>
        <p:spPr>
          <a:xfrm>
            <a:off x="3874361" y="5093444"/>
            <a:ext cx="4378656" cy="579487"/>
          </a:xfrm>
          <a:prstGeom prst="rect">
            <a:avLst/>
          </a:prstGeom>
        </p:spPr>
      </p:pic>
    </p:spTree>
    <p:extLst>
      <p:ext uri="{BB962C8B-B14F-4D97-AF65-F5344CB8AC3E}">
        <p14:creationId xmlns:p14="http://schemas.microsoft.com/office/powerpoint/2010/main" val="20648464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基于运动线索</a:t>
            </a:r>
            <a:endParaRPr lang="en-US" altLang="zh-CN" sz="2400" dirty="0"/>
          </a:p>
        </p:txBody>
      </p:sp>
      <p:pic>
        <p:nvPicPr>
          <p:cNvPr id="18"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509443" y="4710858"/>
            <a:ext cx="1814713" cy="136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57652" y="4660547"/>
            <a:ext cx="2036183" cy="1527137"/>
          </a:xfrm>
          <a:prstGeom prst="rect">
            <a:avLst/>
          </a:prstGeom>
        </p:spPr>
      </p:pic>
      <p:pic>
        <p:nvPicPr>
          <p:cNvPr id="20" name="图片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70302" y="2414588"/>
            <a:ext cx="1645391" cy="1234043"/>
          </a:xfrm>
          <a:prstGeom prst="rect">
            <a:avLst/>
          </a:prstGeom>
        </p:spPr>
      </p:pic>
      <p:pic>
        <p:nvPicPr>
          <p:cNvPr id="21" name="图片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02829" y="2426741"/>
            <a:ext cx="1629186" cy="1221890"/>
          </a:xfrm>
          <a:prstGeom prst="rect">
            <a:avLst/>
          </a:prstGeom>
        </p:spPr>
      </p:pic>
      <p:sp>
        <p:nvSpPr>
          <p:cNvPr id="22" name="右箭头 21"/>
          <p:cNvSpPr/>
          <p:nvPr/>
        </p:nvSpPr>
        <p:spPr>
          <a:xfrm>
            <a:off x="3163099" y="2927950"/>
            <a:ext cx="1154834" cy="2935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Superpixel</a:t>
            </a:r>
            <a:endParaRPr lang="zh-CN" altLang="en-US" sz="1200" dirty="0"/>
          </a:p>
        </p:txBody>
      </p:sp>
      <p:sp>
        <p:nvSpPr>
          <p:cNvPr id="23" name="右箭头 22"/>
          <p:cNvSpPr/>
          <p:nvPr/>
        </p:nvSpPr>
        <p:spPr>
          <a:xfrm rot="5400000">
            <a:off x="1765392" y="3983859"/>
            <a:ext cx="1151233" cy="3917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相机运动</a:t>
            </a:r>
            <a:endParaRPr lang="zh-CN" altLang="en-US" sz="1400" dirty="0"/>
          </a:p>
        </p:txBody>
      </p:sp>
      <p:sp>
        <p:nvSpPr>
          <p:cNvPr id="24" name="右箭头 23"/>
          <p:cNvSpPr/>
          <p:nvPr/>
        </p:nvSpPr>
        <p:spPr>
          <a:xfrm>
            <a:off x="3324156" y="5200086"/>
            <a:ext cx="1355467" cy="436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区域增长</a:t>
            </a:r>
            <a:endParaRPr lang="zh-CN" altLang="en-US" dirty="0"/>
          </a:p>
        </p:txBody>
      </p:sp>
      <p:sp>
        <p:nvSpPr>
          <p:cNvPr id="25" name="左箭头 24"/>
          <p:cNvSpPr/>
          <p:nvPr/>
        </p:nvSpPr>
        <p:spPr>
          <a:xfrm rot="19575714">
            <a:off x="2295800" y="3826521"/>
            <a:ext cx="2132713" cy="38315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超像素光流</a:t>
            </a:r>
            <a:endParaRPr lang="zh-CN" altLang="en-US" sz="1400" dirty="0"/>
          </a:p>
        </p:txBody>
      </p:sp>
      <p:sp>
        <p:nvSpPr>
          <p:cNvPr id="26" name="文本框 25"/>
          <p:cNvSpPr txBox="1"/>
          <p:nvPr/>
        </p:nvSpPr>
        <p:spPr>
          <a:xfrm>
            <a:off x="1794212" y="6172590"/>
            <a:ext cx="877163" cy="369332"/>
          </a:xfrm>
          <a:prstGeom prst="rect">
            <a:avLst/>
          </a:prstGeom>
          <a:noFill/>
        </p:spPr>
        <p:txBody>
          <a:bodyPr wrap="none" rtlCol="0">
            <a:spAutoFit/>
          </a:bodyPr>
          <a:lstStyle/>
          <a:p>
            <a:r>
              <a:rPr lang="zh-CN" altLang="en-US" dirty="0" smtClean="0"/>
              <a:t>种子点</a:t>
            </a:r>
            <a:endParaRPr lang="zh-CN" altLang="en-US" dirty="0"/>
          </a:p>
        </p:txBody>
      </p:sp>
      <p:sp>
        <p:nvSpPr>
          <p:cNvPr id="27" name="文本框 26"/>
          <p:cNvSpPr txBox="1"/>
          <p:nvPr/>
        </p:nvSpPr>
        <p:spPr>
          <a:xfrm>
            <a:off x="4064017" y="6307580"/>
            <a:ext cx="3185487" cy="369332"/>
          </a:xfrm>
          <a:prstGeom prst="rect">
            <a:avLst/>
          </a:prstGeom>
          <a:noFill/>
        </p:spPr>
        <p:txBody>
          <a:bodyPr wrap="none" rtlCol="0">
            <a:spAutoFit/>
          </a:bodyPr>
          <a:lstStyle/>
          <a:p>
            <a:r>
              <a:rPr lang="zh-CN" altLang="en-US" dirty="0" smtClean="0"/>
              <a:t>基于运动线索的粗略分割结果</a:t>
            </a:r>
            <a:endParaRPr lang="zh-CN" altLang="en-US" dirty="0"/>
          </a:p>
        </p:txBody>
      </p:sp>
    </p:spTree>
    <p:extLst>
      <p:ext uri="{BB962C8B-B14F-4D97-AF65-F5344CB8AC3E}">
        <p14:creationId xmlns:p14="http://schemas.microsoft.com/office/powerpoint/2010/main" val="35965047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基于</a:t>
            </a:r>
            <a:r>
              <a:rPr lang="en-US" altLang="zh-CN" sz="2400" dirty="0" smtClean="0"/>
              <a:t>MRF</a:t>
            </a:r>
            <a:r>
              <a:rPr lang="zh-CN" altLang="en-US" sz="2400" dirty="0" smtClean="0"/>
              <a:t>优化</a:t>
            </a:r>
            <a:endParaRPr lang="en-US" altLang="zh-CN" sz="2400" dirty="0"/>
          </a:p>
        </p:txBody>
      </p:sp>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3771" y="3196940"/>
            <a:ext cx="1704825" cy="1278619"/>
          </a:xfrm>
          <a:prstGeom prst="rect">
            <a:avLst/>
          </a:prstGeom>
        </p:spPr>
      </p:pic>
      <p:pic>
        <p:nvPicPr>
          <p:cNvPr id="29" name="图片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378" y="3875181"/>
            <a:ext cx="1545591" cy="1159193"/>
          </a:xfrm>
          <a:prstGeom prst="rect">
            <a:avLst/>
          </a:prstGeom>
        </p:spPr>
      </p:pic>
      <p:pic>
        <p:nvPicPr>
          <p:cNvPr id="30" name="图片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1127" y="5250397"/>
            <a:ext cx="1553422" cy="1165067"/>
          </a:xfrm>
          <a:prstGeom prst="rect">
            <a:avLst/>
          </a:prstGeom>
        </p:spPr>
      </p:pic>
      <p:pic>
        <p:nvPicPr>
          <p:cNvPr id="31" name="图片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799" y="2408484"/>
            <a:ext cx="1517506" cy="1138129"/>
          </a:xfrm>
          <a:prstGeom prst="rect">
            <a:avLst/>
          </a:prstGeom>
        </p:spPr>
      </p:pic>
      <p:pic>
        <p:nvPicPr>
          <p:cNvPr id="32" name="图片 31"/>
          <p:cNvPicPr>
            <a:picLocks noChangeAspect="1"/>
          </p:cNvPicPr>
          <p:nvPr/>
        </p:nvPicPr>
        <p:blipFill>
          <a:blip r:embed="rId7"/>
          <a:stretch>
            <a:fillRect/>
          </a:stretch>
        </p:blipFill>
        <p:spPr>
          <a:xfrm>
            <a:off x="3619584" y="4462449"/>
            <a:ext cx="2983477" cy="1973045"/>
          </a:xfrm>
          <a:prstGeom prst="rect">
            <a:avLst/>
          </a:prstGeom>
        </p:spPr>
      </p:pic>
      <p:sp>
        <p:nvSpPr>
          <p:cNvPr id="33" name="文本框 32"/>
          <p:cNvSpPr txBox="1"/>
          <p:nvPr/>
        </p:nvSpPr>
        <p:spPr>
          <a:xfrm>
            <a:off x="839729" y="3495062"/>
            <a:ext cx="1415772" cy="338554"/>
          </a:xfrm>
          <a:prstGeom prst="rect">
            <a:avLst/>
          </a:prstGeom>
          <a:noFill/>
        </p:spPr>
        <p:txBody>
          <a:bodyPr wrap="none" rtlCol="0">
            <a:spAutoFit/>
          </a:bodyPr>
          <a:lstStyle/>
          <a:p>
            <a:r>
              <a:rPr lang="zh-CN" altLang="en-US" sz="1600" dirty="0" smtClean="0"/>
              <a:t>基于背景模型</a:t>
            </a:r>
            <a:endParaRPr lang="zh-CN" altLang="en-US" sz="1600" dirty="0"/>
          </a:p>
        </p:txBody>
      </p:sp>
      <p:sp>
        <p:nvSpPr>
          <p:cNvPr id="34" name="文本框 33"/>
          <p:cNvSpPr txBox="1"/>
          <p:nvPr/>
        </p:nvSpPr>
        <p:spPr>
          <a:xfrm>
            <a:off x="858825" y="4953993"/>
            <a:ext cx="1415772" cy="338554"/>
          </a:xfrm>
          <a:prstGeom prst="rect">
            <a:avLst/>
          </a:prstGeom>
          <a:noFill/>
        </p:spPr>
        <p:txBody>
          <a:bodyPr wrap="none" rtlCol="0">
            <a:spAutoFit/>
          </a:bodyPr>
          <a:lstStyle/>
          <a:p>
            <a:r>
              <a:rPr lang="zh-CN" altLang="en-US" sz="1600" dirty="0" smtClean="0"/>
              <a:t>基于运动线索</a:t>
            </a:r>
            <a:endParaRPr lang="zh-CN" altLang="en-US" sz="1600" dirty="0"/>
          </a:p>
        </p:txBody>
      </p:sp>
      <p:sp>
        <p:nvSpPr>
          <p:cNvPr id="35" name="文本框 34"/>
          <p:cNvSpPr txBox="1"/>
          <p:nvPr/>
        </p:nvSpPr>
        <p:spPr>
          <a:xfrm>
            <a:off x="1008697" y="6377332"/>
            <a:ext cx="1210588" cy="338554"/>
          </a:xfrm>
          <a:prstGeom prst="rect">
            <a:avLst/>
          </a:prstGeom>
          <a:noFill/>
        </p:spPr>
        <p:txBody>
          <a:bodyPr wrap="none" rtlCol="0">
            <a:spAutoFit/>
          </a:bodyPr>
          <a:lstStyle/>
          <a:p>
            <a:r>
              <a:rPr lang="zh-CN" altLang="en-US" sz="1600" dirty="0" smtClean="0"/>
              <a:t>上一帧结果</a:t>
            </a:r>
            <a:endParaRPr lang="zh-CN" altLang="en-US" sz="1600" dirty="0"/>
          </a:p>
        </p:txBody>
      </p:sp>
      <p:sp>
        <p:nvSpPr>
          <p:cNvPr id="36" name="圆角矩形 35"/>
          <p:cNvSpPr/>
          <p:nvPr/>
        </p:nvSpPr>
        <p:spPr>
          <a:xfrm>
            <a:off x="3626306" y="3433566"/>
            <a:ext cx="2503684" cy="8001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noFill/>
              </a:rPr>
              <a:t>MRF Optimization</a:t>
            </a:r>
            <a:endParaRPr lang="zh-CN" altLang="en-US" dirty="0">
              <a:noFill/>
            </a:endParaRPr>
          </a:p>
        </p:txBody>
      </p:sp>
      <p:cxnSp>
        <p:nvCxnSpPr>
          <p:cNvPr id="37" name="直接箭头连接符 36"/>
          <p:cNvCxnSpPr>
            <a:stCxn id="31" idx="3"/>
            <a:endCxn id="36" idx="1"/>
          </p:cNvCxnSpPr>
          <p:nvPr/>
        </p:nvCxnSpPr>
        <p:spPr>
          <a:xfrm>
            <a:off x="2336305" y="2977549"/>
            <a:ext cx="1290001" cy="856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29" idx="3"/>
            <a:endCxn id="36" idx="1"/>
          </p:cNvCxnSpPr>
          <p:nvPr/>
        </p:nvCxnSpPr>
        <p:spPr>
          <a:xfrm flipV="1">
            <a:off x="2365969" y="3833616"/>
            <a:ext cx="1260337" cy="62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30" idx="3"/>
            <a:endCxn id="36" idx="1"/>
          </p:cNvCxnSpPr>
          <p:nvPr/>
        </p:nvCxnSpPr>
        <p:spPr>
          <a:xfrm flipV="1">
            <a:off x="2334549" y="3833616"/>
            <a:ext cx="1291757" cy="1999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36" idx="3"/>
            <a:endCxn id="28" idx="1"/>
          </p:cNvCxnSpPr>
          <p:nvPr/>
        </p:nvCxnSpPr>
        <p:spPr>
          <a:xfrm>
            <a:off x="6129990" y="3833616"/>
            <a:ext cx="1033781" cy="2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7384804" y="4505959"/>
            <a:ext cx="1005403" cy="338554"/>
          </a:xfrm>
          <a:prstGeom prst="rect">
            <a:avLst/>
          </a:prstGeom>
          <a:noFill/>
        </p:spPr>
        <p:txBody>
          <a:bodyPr wrap="none" rtlCol="0">
            <a:spAutoFit/>
          </a:bodyPr>
          <a:lstStyle/>
          <a:p>
            <a:r>
              <a:rPr lang="zh-CN" altLang="en-US" sz="1600" dirty="0" smtClean="0"/>
              <a:t>最终结果</a:t>
            </a:r>
            <a:endParaRPr lang="zh-CN" altLang="en-US" sz="1600" dirty="0"/>
          </a:p>
        </p:txBody>
      </p:sp>
    </p:spTree>
    <p:extLst>
      <p:ext uri="{BB962C8B-B14F-4D97-AF65-F5344CB8AC3E}">
        <p14:creationId xmlns:p14="http://schemas.microsoft.com/office/powerpoint/2010/main" val="36397871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3" name="矩形 2"/>
          <p:cNvSpPr/>
          <p:nvPr/>
        </p:nvSpPr>
        <p:spPr>
          <a:xfrm>
            <a:off x="588743" y="1749782"/>
            <a:ext cx="7269496" cy="64633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实验结果与比较</a:t>
            </a:r>
            <a:endParaRPr lang="en-US" altLang="zh-CN" sz="2400" dirty="0"/>
          </a:p>
        </p:txBody>
      </p:sp>
      <p:pic>
        <p:nvPicPr>
          <p:cNvPr id="4" name="图片 3"/>
          <p:cNvPicPr>
            <a:picLocks noChangeAspect="1"/>
          </p:cNvPicPr>
          <p:nvPr/>
        </p:nvPicPr>
        <p:blipFill>
          <a:blip r:embed="rId3"/>
          <a:stretch>
            <a:fillRect/>
          </a:stretch>
        </p:blipFill>
        <p:spPr>
          <a:xfrm>
            <a:off x="2456754" y="2381825"/>
            <a:ext cx="4429268" cy="4245988"/>
          </a:xfrm>
          <a:prstGeom prst="rect">
            <a:avLst/>
          </a:prstGeom>
        </p:spPr>
      </p:pic>
      <p:sp>
        <p:nvSpPr>
          <p:cNvPr id="6" name="文本框 5"/>
          <p:cNvSpPr txBox="1"/>
          <p:nvPr/>
        </p:nvSpPr>
        <p:spPr>
          <a:xfrm rot="16200000">
            <a:off x="-221902" y="3881999"/>
            <a:ext cx="4882924" cy="261610"/>
          </a:xfrm>
          <a:prstGeom prst="rect">
            <a:avLst/>
          </a:prstGeom>
          <a:noFill/>
        </p:spPr>
        <p:txBody>
          <a:bodyPr wrap="square" rtlCol="0">
            <a:spAutoFit/>
          </a:bodyPr>
          <a:lstStyle/>
          <a:p>
            <a:r>
              <a:rPr lang="zh-CN" altLang="en-US" sz="1100" dirty="0" smtClean="0"/>
              <a:t>本文算法         </a:t>
            </a:r>
            <a:r>
              <a:rPr lang="en-US" altLang="zh-CN" sz="1100" dirty="0" smtClean="0"/>
              <a:t>Yi13  </a:t>
            </a:r>
            <a:r>
              <a:rPr lang="en-US" altLang="zh-CN" sz="1100" dirty="0" smtClean="0"/>
              <a:t>      kwak11   </a:t>
            </a:r>
            <a:r>
              <a:rPr lang="en-US" altLang="zh-CN" sz="1100" dirty="0" smtClean="0"/>
              <a:t>Zamalieva14</a:t>
            </a:r>
            <a:endParaRPr lang="zh-CN" altLang="en-US" sz="1100" dirty="0"/>
          </a:p>
        </p:txBody>
      </p:sp>
    </p:spTree>
    <p:extLst>
      <p:ext uri="{BB962C8B-B14F-4D97-AF65-F5344CB8AC3E}">
        <p14:creationId xmlns:p14="http://schemas.microsoft.com/office/powerpoint/2010/main" val="41656482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3" name="矩形 2"/>
          <p:cNvSpPr/>
          <p:nvPr/>
        </p:nvSpPr>
        <p:spPr>
          <a:xfrm>
            <a:off x="588743" y="1749782"/>
            <a:ext cx="7269496" cy="64633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实验结果与比较</a:t>
            </a:r>
            <a:endParaRPr lang="en-US" altLang="zh-CN" sz="2400" dirty="0"/>
          </a:p>
        </p:txBody>
      </p:sp>
      <p:pic>
        <p:nvPicPr>
          <p:cNvPr id="2" name="图片 1"/>
          <p:cNvPicPr>
            <a:picLocks noChangeAspect="1"/>
          </p:cNvPicPr>
          <p:nvPr/>
        </p:nvPicPr>
        <p:blipFill>
          <a:blip r:embed="rId3"/>
          <a:stretch>
            <a:fillRect/>
          </a:stretch>
        </p:blipFill>
        <p:spPr>
          <a:xfrm>
            <a:off x="1242440" y="2492250"/>
            <a:ext cx="7005448" cy="3848672"/>
          </a:xfrm>
          <a:prstGeom prst="rect">
            <a:avLst/>
          </a:prstGeom>
        </p:spPr>
      </p:pic>
      <p:sp>
        <p:nvSpPr>
          <p:cNvPr id="16" name="文本框 15"/>
          <p:cNvSpPr txBox="1"/>
          <p:nvPr/>
        </p:nvSpPr>
        <p:spPr>
          <a:xfrm>
            <a:off x="2414404" y="2620380"/>
            <a:ext cx="5714612" cy="276999"/>
          </a:xfrm>
          <a:prstGeom prst="rect">
            <a:avLst/>
          </a:prstGeom>
          <a:solidFill>
            <a:schemeClr val="bg1"/>
          </a:solidFill>
          <a:ln>
            <a:noFill/>
          </a:ln>
        </p:spPr>
        <p:txBody>
          <a:bodyPr wrap="square" rtlCol="0">
            <a:spAutoFit/>
          </a:bodyPr>
          <a:lstStyle/>
          <a:p>
            <a:r>
              <a:rPr lang="zh-CN" altLang="en-US" sz="1200" b="1" dirty="0" smtClean="0"/>
              <a:t>本文算法                    </a:t>
            </a:r>
            <a:r>
              <a:rPr lang="en-US" altLang="zh-CN" sz="1200" b="1" dirty="0" smtClean="0"/>
              <a:t>Zamalieva14                    </a:t>
            </a:r>
            <a:r>
              <a:rPr lang="en-US" altLang="zh-CN" sz="1200" b="1" dirty="0"/>
              <a:t>K</a:t>
            </a:r>
            <a:r>
              <a:rPr lang="en-US" altLang="zh-CN" sz="1200" b="1" dirty="0" smtClean="0"/>
              <a:t>wak11                     Yi13</a:t>
            </a:r>
            <a:endParaRPr lang="zh-CN" altLang="en-US" sz="1200" b="1" dirty="0"/>
          </a:p>
        </p:txBody>
      </p:sp>
    </p:spTree>
    <p:extLst>
      <p:ext uri="{BB962C8B-B14F-4D97-AF65-F5344CB8AC3E}">
        <p14:creationId xmlns:p14="http://schemas.microsoft.com/office/powerpoint/2010/main" val="22680542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3" name="矩形 2"/>
          <p:cNvSpPr/>
          <p:nvPr/>
        </p:nvSpPr>
        <p:spPr>
          <a:xfrm>
            <a:off x="588743" y="1749782"/>
            <a:ext cx="7269496" cy="64633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实验结果与比较</a:t>
            </a:r>
            <a:endParaRPr lang="en-US" altLang="zh-CN" sz="2400" dirty="0"/>
          </a:p>
        </p:txBody>
      </p:sp>
      <p:graphicFrame>
        <p:nvGraphicFramePr>
          <p:cNvPr id="14" name="内容占位符 4"/>
          <p:cNvGraphicFramePr>
            <a:graphicFrameLocks/>
          </p:cNvGraphicFramePr>
          <p:nvPr>
            <p:extLst>
              <p:ext uri="{D42A27DB-BD31-4B8C-83A1-F6EECF244321}">
                <p14:modId xmlns:p14="http://schemas.microsoft.com/office/powerpoint/2010/main" val="2101332037"/>
              </p:ext>
            </p:extLst>
          </p:nvPr>
        </p:nvGraphicFramePr>
        <p:xfrm>
          <a:off x="895206" y="2818872"/>
          <a:ext cx="7329776" cy="1483360"/>
        </p:xfrm>
        <a:graphic>
          <a:graphicData uri="http://schemas.openxmlformats.org/drawingml/2006/table">
            <a:tbl>
              <a:tblPr firstRow="1" bandRow="1">
                <a:tableStyleId>{5C22544A-7EE6-4342-B048-85BDC9FD1C3A}</a:tableStyleId>
              </a:tblPr>
              <a:tblGrid>
                <a:gridCol w="1983796"/>
                <a:gridCol w="1681092"/>
                <a:gridCol w="1832444"/>
                <a:gridCol w="1832444"/>
              </a:tblGrid>
              <a:tr h="370840">
                <a:tc>
                  <a:txBody>
                    <a:bodyPr/>
                    <a:lstStyle/>
                    <a:p>
                      <a:r>
                        <a:rPr lang="zh-CN" altLang="en-US" dirty="0" smtClean="0"/>
                        <a:t>算法</a:t>
                      </a:r>
                      <a:endParaRPr lang="zh-CN" altLang="en-US" dirty="0"/>
                    </a:p>
                  </a:txBody>
                  <a:tcPr/>
                </a:tc>
                <a:tc>
                  <a:txBody>
                    <a:bodyPr/>
                    <a:lstStyle/>
                    <a:p>
                      <a:r>
                        <a:rPr lang="zh-CN" altLang="en-US" dirty="0" smtClean="0"/>
                        <a:t>预处理</a:t>
                      </a:r>
                      <a:endParaRPr lang="zh-CN" altLang="en-US" dirty="0"/>
                    </a:p>
                  </a:txBody>
                  <a:tcPr/>
                </a:tc>
                <a:tc>
                  <a:txBody>
                    <a:bodyPr/>
                    <a:lstStyle/>
                    <a:p>
                      <a:r>
                        <a:rPr lang="zh-CN" altLang="en-US" dirty="0" smtClean="0"/>
                        <a:t>速度（</a:t>
                      </a:r>
                      <a:r>
                        <a:rPr lang="en-US" altLang="zh-CN" dirty="0" smtClean="0"/>
                        <a:t>FPS</a:t>
                      </a:r>
                      <a:r>
                        <a:rPr lang="zh-CN" altLang="en-US" dirty="0" smtClean="0"/>
                        <a:t>）</a:t>
                      </a:r>
                      <a:endParaRPr lang="zh-CN" altLang="en-US" dirty="0"/>
                    </a:p>
                  </a:txBody>
                  <a:tcPr/>
                </a:tc>
                <a:tc>
                  <a:txBody>
                    <a:bodyPr/>
                    <a:lstStyle/>
                    <a:p>
                      <a:r>
                        <a:rPr lang="zh-CN" altLang="en-US" dirty="0" smtClean="0"/>
                        <a:t>准确度</a:t>
                      </a:r>
                      <a:r>
                        <a:rPr lang="en-US" altLang="zh-CN" dirty="0" smtClean="0"/>
                        <a:t>(F-Score)</a:t>
                      </a:r>
                      <a:endParaRPr lang="zh-CN" altLang="en-US" dirty="0"/>
                    </a:p>
                  </a:txBody>
                  <a:tcPr/>
                </a:tc>
              </a:tr>
              <a:tr h="370840">
                <a:tc>
                  <a:txBody>
                    <a:bodyPr/>
                    <a:lstStyle/>
                    <a:p>
                      <a:r>
                        <a:rPr lang="en-US" altLang="zh-CN" b="0" i="0" u="none" baseline="0" dirty="0" smtClean="0"/>
                        <a:t>(Lim ECCV2014)</a:t>
                      </a:r>
                      <a:endParaRPr lang="zh-CN" altLang="en-US" b="0" i="0" u="none" baseline="0" dirty="0"/>
                    </a:p>
                  </a:txBody>
                  <a:tcPr/>
                </a:tc>
                <a:tc>
                  <a:txBody>
                    <a:bodyPr/>
                    <a:lstStyle/>
                    <a:p>
                      <a:r>
                        <a:rPr lang="zh-CN" altLang="en-US" dirty="0" smtClean="0"/>
                        <a:t>稠密光流</a:t>
                      </a:r>
                      <a:endParaRPr lang="zh-CN" altLang="en-US" dirty="0"/>
                    </a:p>
                  </a:txBody>
                  <a:tcPr/>
                </a:tc>
                <a:tc>
                  <a:txBody>
                    <a:bodyPr/>
                    <a:lstStyle/>
                    <a:p>
                      <a:r>
                        <a:rPr lang="en-US" altLang="zh-CN" dirty="0" smtClean="0"/>
                        <a:t>0.041</a:t>
                      </a:r>
                      <a:endParaRPr lang="zh-CN" altLang="en-US" dirty="0"/>
                    </a:p>
                  </a:txBody>
                  <a:tcPr/>
                </a:tc>
                <a:tc>
                  <a:txBody>
                    <a:bodyPr/>
                    <a:lstStyle/>
                    <a:p>
                      <a:r>
                        <a:rPr lang="en-US" altLang="zh-CN" b="1" dirty="0" smtClean="0"/>
                        <a:t>0.923</a:t>
                      </a:r>
                      <a:endParaRPr lang="zh-CN" altLang="en-US" b="1" dirty="0"/>
                    </a:p>
                  </a:txBody>
                  <a:tcPr/>
                </a:tc>
              </a:tr>
              <a:tr h="370840">
                <a:tc>
                  <a:txBody>
                    <a:bodyPr/>
                    <a:lstStyle/>
                    <a:p>
                      <a:r>
                        <a:rPr lang="en-US" altLang="zh-CN" b="0" i="0" u="none" baseline="0" dirty="0" smtClean="0"/>
                        <a:t>(Berger </a:t>
                      </a:r>
                      <a:r>
                        <a:rPr lang="en-US" altLang="zh-CN" b="0" i="0" u="none" baseline="0" dirty="0" smtClean="0"/>
                        <a:t>CVPR2014</a:t>
                      </a:r>
                      <a:r>
                        <a:rPr lang="en-US" altLang="zh-CN" b="0" i="0" u="none" baseline="0" dirty="0" smtClean="0"/>
                        <a:t>)</a:t>
                      </a:r>
                      <a:endParaRPr lang="zh-CN" altLang="en-US" b="0" i="0" u="none" baseline="0" dirty="0"/>
                    </a:p>
                  </a:txBody>
                  <a:tcPr/>
                </a:tc>
                <a:tc>
                  <a:txBody>
                    <a:bodyPr/>
                    <a:lstStyle/>
                    <a:p>
                      <a:r>
                        <a:rPr lang="zh-CN" altLang="en-US" dirty="0" smtClean="0"/>
                        <a:t>点轨迹</a:t>
                      </a:r>
                      <a:endParaRPr lang="zh-CN" altLang="en-US" dirty="0"/>
                    </a:p>
                  </a:txBody>
                  <a:tcPr/>
                </a:tc>
                <a:tc>
                  <a:txBody>
                    <a:bodyPr/>
                    <a:lstStyle/>
                    <a:p>
                      <a:r>
                        <a:rPr lang="en-US" altLang="zh-CN" dirty="0" smtClean="0"/>
                        <a:t>0.55</a:t>
                      </a:r>
                      <a:endParaRPr lang="zh-CN" altLang="en-US" dirty="0"/>
                    </a:p>
                  </a:txBody>
                  <a:tcPr/>
                </a:tc>
                <a:tc>
                  <a:txBody>
                    <a:bodyPr/>
                    <a:lstStyle/>
                    <a:p>
                      <a:r>
                        <a:rPr lang="en-US" altLang="zh-CN" dirty="0" smtClean="0"/>
                        <a:t>0.982</a:t>
                      </a:r>
                      <a:r>
                        <a:rPr lang="zh-CN" altLang="en-US" dirty="0" smtClean="0"/>
                        <a:t>（背景）</a:t>
                      </a:r>
                      <a:endParaRPr lang="zh-CN" altLang="en-US" dirty="0"/>
                    </a:p>
                  </a:txBody>
                  <a:tcPr/>
                </a:tc>
              </a:tr>
              <a:tr h="370840">
                <a:tc>
                  <a:txBody>
                    <a:bodyPr/>
                    <a:lstStyle/>
                    <a:p>
                      <a:r>
                        <a:rPr lang="zh-CN" altLang="en-US" dirty="0" smtClean="0"/>
                        <a:t>本文算法</a:t>
                      </a:r>
                      <a:endParaRPr lang="zh-CN" altLang="en-US" dirty="0"/>
                    </a:p>
                  </a:txBody>
                  <a:tcPr/>
                </a:tc>
                <a:tc>
                  <a:txBody>
                    <a:bodyPr/>
                    <a:lstStyle/>
                    <a:p>
                      <a:r>
                        <a:rPr lang="zh-CN" altLang="en-US" dirty="0" smtClean="0"/>
                        <a:t>无</a:t>
                      </a:r>
                      <a:endParaRPr lang="zh-CN" altLang="en-US" dirty="0"/>
                    </a:p>
                  </a:txBody>
                  <a:tcPr/>
                </a:tc>
                <a:tc>
                  <a:txBody>
                    <a:bodyPr/>
                    <a:lstStyle/>
                    <a:p>
                      <a:r>
                        <a:rPr lang="en-US" altLang="zh-CN" b="1" dirty="0" smtClean="0"/>
                        <a:t>7.56</a:t>
                      </a:r>
                      <a:endParaRPr lang="zh-CN" altLang="en-US" b="1" dirty="0"/>
                    </a:p>
                  </a:txBody>
                  <a:tcPr/>
                </a:tc>
                <a:tc>
                  <a:txBody>
                    <a:bodyPr/>
                    <a:lstStyle/>
                    <a:p>
                      <a:r>
                        <a:rPr lang="en-US" altLang="zh-CN" dirty="0" smtClean="0"/>
                        <a:t>0.910</a:t>
                      </a:r>
                      <a:endParaRPr lang="zh-CN" altLang="en-US" dirty="0"/>
                    </a:p>
                  </a:txBody>
                  <a:tcPr/>
                </a:tc>
              </a:tr>
            </a:tbl>
          </a:graphicData>
        </a:graphic>
      </p:graphicFrame>
    </p:spTree>
    <p:extLst>
      <p:ext uri="{BB962C8B-B14F-4D97-AF65-F5344CB8AC3E}">
        <p14:creationId xmlns:p14="http://schemas.microsoft.com/office/powerpoint/2010/main" val="22368299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4431983"/>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b="1" dirty="0" smtClean="0">
                <a:solidFill>
                  <a:srgbClr val="FF0000"/>
                </a:solidFill>
              </a:rPr>
              <a:t>实时</a:t>
            </a:r>
            <a:r>
              <a:rPr lang="zh-CN" altLang="en-US" sz="2400" dirty="0" smtClean="0"/>
              <a:t>背景减除算法</a:t>
            </a:r>
            <a:endParaRPr lang="en-US" altLang="zh-CN" sz="2400" dirty="0" smtClean="0"/>
          </a:p>
          <a:p>
            <a:pPr lvl="1">
              <a:lnSpc>
                <a:spcPct val="150000"/>
              </a:lnSpc>
              <a:buFont typeface="Wingdings" panose="05000000000000000000" pitchFamily="2" charset="2"/>
              <a:buChar char="l"/>
            </a:pPr>
            <a:r>
              <a:rPr lang="zh-CN" altLang="en-US" sz="2000" dirty="0"/>
              <a:t>在自然场景下，背景具有连续性的特点，这种连续性可以用来进行</a:t>
            </a:r>
            <a:r>
              <a:rPr lang="zh-CN" altLang="en-US" sz="2000" dirty="0" smtClean="0"/>
              <a:t>预处理</a:t>
            </a:r>
            <a:endParaRPr lang="en-US" altLang="zh-CN" sz="2000" dirty="0" smtClean="0"/>
          </a:p>
          <a:p>
            <a:pPr lvl="1">
              <a:lnSpc>
                <a:spcPct val="150000"/>
              </a:lnSpc>
              <a:buFont typeface="Wingdings" panose="05000000000000000000" pitchFamily="2" charset="2"/>
              <a:buChar char="l"/>
            </a:pPr>
            <a:endParaRPr lang="en-US" altLang="zh-CN" sz="2000" dirty="0"/>
          </a:p>
          <a:p>
            <a:pPr lvl="1">
              <a:lnSpc>
                <a:spcPct val="150000"/>
              </a:lnSpc>
              <a:buFont typeface="Wingdings" panose="05000000000000000000" pitchFamily="2" charset="2"/>
              <a:buChar char="l"/>
            </a:pPr>
            <a:r>
              <a:rPr lang="zh-CN" altLang="en-US" sz="2000" dirty="0"/>
              <a:t>利用相对光流的思路可以筛选属于背景的特征点，以分块的方式估算相机</a:t>
            </a:r>
            <a:r>
              <a:rPr lang="zh-CN" altLang="en-US" sz="2000" dirty="0" smtClean="0"/>
              <a:t>运动</a:t>
            </a:r>
            <a:endParaRPr lang="en-US" altLang="zh-CN" sz="2000" dirty="0" smtClean="0"/>
          </a:p>
          <a:p>
            <a:pPr lvl="1">
              <a:lnSpc>
                <a:spcPct val="150000"/>
              </a:lnSpc>
              <a:buFont typeface="Wingdings" panose="05000000000000000000" pitchFamily="2" charset="2"/>
              <a:buChar char="l"/>
            </a:pPr>
            <a:endParaRPr lang="en-US" altLang="zh-CN" sz="2000" dirty="0"/>
          </a:p>
          <a:p>
            <a:pPr lvl="1">
              <a:lnSpc>
                <a:spcPct val="150000"/>
              </a:lnSpc>
              <a:buFont typeface="Wingdings" panose="05000000000000000000" pitchFamily="2" charset="2"/>
              <a:buChar char="l"/>
            </a:pPr>
            <a:r>
              <a:rPr lang="zh-CN" altLang="en-US" sz="2000" dirty="0"/>
              <a:t>比较相机运动和光流对预处理结果进行进一步验证</a:t>
            </a:r>
          </a:p>
          <a:p>
            <a:pPr>
              <a:lnSpc>
                <a:spcPct val="150000"/>
              </a:lnSpc>
            </a:pPr>
            <a:endParaRPr lang="en-US" altLang="zh-CN" sz="2400" dirty="0"/>
          </a:p>
        </p:txBody>
      </p:sp>
    </p:spTree>
    <p:extLst>
      <p:ext uri="{BB962C8B-B14F-4D97-AF65-F5344CB8AC3E}">
        <p14:creationId xmlns:p14="http://schemas.microsoft.com/office/powerpoint/2010/main" val="31448184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b="1" dirty="0" smtClean="0">
                <a:solidFill>
                  <a:srgbClr val="FF0000"/>
                </a:solidFill>
              </a:rPr>
              <a:t>实时</a:t>
            </a:r>
            <a:r>
              <a:rPr lang="zh-CN" altLang="en-US" sz="2400" dirty="0" smtClean="0"/>
              <a:t>背景减除算法</a:t>
            </a:r>
            <a:endParaRPr lang="en-US" altLang="zh-CN" sz="2400" dirty="0" smtClean="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486" y="2798918"/>
            <a:ext cx="7478006" cy="2434807"/>
          </a:xfrm>
          <a:prstGeom prst="rect">
            <a:avLst/>
          </a:prstGeom>
        </p:spPr>
      </p:pic>
    </p:spTree>
    <p:extLst>
      <p:ext uri="{BB962C8B-B14F-4D97-AF65-F5344CB8AC3E}">
        <p14:creationId xmlns:p14="http://schemas.microsoft.com/office/powerpoint/2010/main" val="3643443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基于超像素的区域增长预处理</a:t>
            </a:r>
            <a:endParaRPr lang="en-US" altLang="zh-CN" sz="2400" dirty="0" smtClean="0"/>
          </a:p>
        </p:txBody>
      </p:sp>
      <p:pic>
        <p:nvPicPr>
          <p:cNvPr id="17" name="内容占位符 8"/>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3125499" y="2639291"/>
            <a:ext cx="2728407" cy="2046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720" y="2639291"/>
            <a:ext cx="2719026" cy="2039270"/>
          </a:xfrm>
          <a:prstGeom prst="rect">
            <a:avLst/>
          </a:prstGeom>
        </p:spPr>
      </p:pic>
      <p:pic>
        <p:nvPicPr>
          <p:cNvPr id="19" name="图片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0346" y="2639291"/>
            <a:ext cx="2728407" cy="2046306"/>
          </a:xfrm>
          <a:prstGeom prst="rect">
            <a:avLst/>
          </a:prstGeom>
        </p:spPr>
      </p:pic>
      <p:sp>
        <p:nvSpPr>
          <p:cNvPr id="20" name="文本框 19"/>
          <p:cNvSpPr txBox="1"/>
          <p:nvPr/>
        </p:nvSpPr>
        <p:spPr>
          <a:xfrm>
            <a:off x="1237802" y="4912241"/>
            <a:ext cx="6865982" cy="369332"/>
          </a:xfrm>
          <a:prstGeom prst="rect">
            <a:avLst/>
          </a:prstGeom>
          <a:noFill/>
        </p:spPr>
        <p:txBody>
          <a:bodyPr wrap="none" rtlCol="0">
            <a:spAutoFit/>
          </a:bodyPr>
          <a:lstStyle/>
          <a:p>
            <a:r>
              <a:rPr lang="zh-CN" altLang="en-US" dirty="0" smtClean="0"/>
              <a:t>超像素分割                 区域增长结果                           去掉大区域后</a:t>
            </a:r>
            <a:endParaRPr lang="zh-CN" altLang="en-US" dirty="0"/>
          </a:p>
        </p:txBody>
      </p:sp>
    </p:spTree>
    <p:extLst>
      <p:ext uri="{BB962C8B-B14F-4D97-AF65-F5344CB8AC3E}">
        <p14:creationId xmlns:p14="http://schemas.microsoft.com/office/powerpoint/2010/main" val="41328690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研究背景</a:t>
            </a:r>
            <a:endPar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584199" y="2206516"/>
            <a:ext cx="8064501" cy="2862322"/>
          </a:xfrm>
          <a:prstGeom prst="rect">
            <a:avLst/>
          </a:prstGeom>
        </p:spPr>
        <p:txBody>
          <a:bodyPr wrap="square">
            <a:spAutoFit/>
          </a:bodyPr>
          <a:lstStyle/>
          <a:p>
            <a:pPr marL="285750" indent="-285750">
              <a:buFont typeface="Wingdings" panose="05000000000000000000" pitchFamily="2" charset="2"/>
              <a:buChar char="l"/>
            </a:pPr>
            <a:r>
              <a:rPr lang="zh-CN" altLang="en-US" dirty="0">
                <a:latin typeface="宋体" panose="02010600030101010101" pitchFamily="2" charset="-122"/>
              </a:rPr>
              <a:t>视觉是人类感知世界最直接和重要的方法</a:t>
            </a:r>
            <a:r>
              <a:rPr lang="zh-CN" altLang="en-US" dirty="0" smtClean="0">
                <a:latin typeface="宋体" panose="02010600030101010101" pitchFamily="2" charset="-122"/>
              </a:rPr>
              <a:t>之一</a:t>
            </a:r>
            <a:endParaRPr lang="en-US" altLang="zh-CN" dirty="0" smtClean="0">
              <a:latin typeface="宋体" panose="02010600030101010101" pitchFamily="2" charset="-122"/>
            </a:endParaRPr>
          </a:p>
          <a:p>
            <a:pPr marL="285750" indent="-285750">
              <a:buFont typeface="Wingdings" panose="05000000000000000000" pitchFamily="2" charset="2"/>
              <a:buChar char="l"/>
            </a:pPr>
            <a:endParaRPr lang="en-US" altLang="zh-CN" dirty="0" smtClean="0">
              <a:latin typeface="宋体" panose="02010600030101010101" pitchFamily="2" charset="-122"/>
            </a:endParaRPr>
          </a:p>
          <a:p>
            <a:pPr marL="285750" indent="-285750">
              <a:buFont typeface="Wingdings" panose="05000000000000000000" pitchFamily="2" charset="2"/>
              <a:buChar char="l"/>
            </a:pPr>
            <a:endParaRPr lang="en-US" altLang="zh-CN" dirty="0">
              <a:latin typeface="宋体" panose="02010600030101010101" pitchFamily="2" charset="-122"/>
            </a:endParaRPr>
          </a:p>
          <a:p>
            <a:pPr marL="285750" indent="-285750">
              <a:buFont typeface="Wingdings" panose="05000000000000000000" pitchFamily="2" charset="2"/>
              <a:buChar char="l"/>
            </a:pPr>
            <a:r>
              <a:rPr lang="zh-CN" altLang="en-US" dirty="0" smtClean="0"/>
              <a:t>数字图像和视频成</a:t>
            </a:r>
            <a:r>
              <a:rPr lang="zh-CN" altLang="en-US" dirty="0"/>
              <a:t>为了人们日常生活中最常见的数字</a:t>
            </a:r>
            <a:r>
              <a:rPr lang="zh-CN" altLang="en-US" dirty="0" smtClean="0"/>
              <a:t>媒体，海量数字</a:t>
            </a:r>
            <a:r>
              <a:rPr lang="zh-CN" altLang="en-US" dirty="0">
                <a:solidFill>
                  <a:srgbClr val="FF0000"/>
                </a:solidFill>
              </a:rPr>
              <a:t>图像和</a:t>
            </a:r>
            <a:r>
              <a:rPr lang="zh-CN" altLang="en-US" dirty="0" smtClean="0">
                <a:solidFill>
                  <a:srgbClr val="FF0000"/>
                </a:solidFill>
              </a:rPr>
              <a:t>视频</a:t>
            </a:r>
            <a:r>
              <a:rPr lang="zh-CN" altLang="en-US" dirty="0">
                <a:solidFill>
                  <a:srgbClr val="FF0000"/>
                </a:solidFill>
              </a:rPr>
              <a:t>信息的处理</a:t>
            </a:r>
            <a:r>
              <a:rPr lang="zh-CN" altLang="en-US" dirty="0"/>
              <a:t>已经成为计算机科学等领域</a:t>
            </a:r>
            <a:r>
              <a:rPr lang="zh-CN" altLang="en-US" dirty="0" smtClean="0"/>
              <a:t>重要研究内容</a:t>
            </a:r>
            <a:endParaRPr lang="en-US" altLang="zh-CN" dirty="0" smtClean="0"/>
          </a:p>
          <a:p>
            <a:pPr marL="285750" indent="-285750">
              <a:buFont typeface="Wingdings" panose="05000000000000000000" pitchFamily="2" charset="2"/>
              <a:buChar char="l"/>
            </a:pPr>
            <a:endParaRPr lang="en-US" altLang="zh-CN" dirty="0" smtClean="0"/>
          </a:p>
          <a:p>
            <a:pPr marL="285750" indent="-285750">
              <a:buFont typeface="Wingdings" panose="05000000000000000000" pitchFamily="2" charset="2"/>
              <a:buChar char="l"/>
            </a:pPr>
            <a:endParaRPr lang="en-US" altLang="zh-CN" dirty="0">
              <a:latin typeface="宋体" panose="02010600030101010101" pitchFamily="2" charset="-122"/>
            </a:endParaRPr>
          </a:p>
          <a:p>
            <a:pPr marL="285750" indent="-285750">
              <a:buFont typeface="Wingdings" panose="05000000000000000000" pitchFamily="2" charset="2"/>
              <a:buChar char="l"/>
            </a:pPr>
            <a:r>
              <a:rPr lang="zh-CN" altLang="en-US" dirty="0">
                <a:latin typeface="宋体" panose="02010600030101010101" pitchFamily="2" charset="-122"/>
              </a:rPr>
              <a:t>生物学家和心理学家通过研究和实验证实，人类的视觉系统</a:t>
            </a:r>
            <a:r>
              <a:rPr lang="zh-CN" altLang="en-US" dirty="0">
                <a:solidFill>
                  <a:srgbClr val="FF0000"/>
                </a:solidFill>
                <a:latin typeface="宋体" panose="02010600030101010101" pitchFamily="2" charset="-122"/>
              </a:rPr>
              <a:t>只对图像的</a:t>
            </a:r>
            <a:r>
              <a:rPr lang="zh-CN" altLang="en-US" dirty="0" smtClean="0">
                <a:solidFill>
                  <a:srgbClr val="FF0000"/>
                </a:solidFill>
                <a:latin typeface="宋体" panose="02010600030101010101" pitchFamily="2" charset="-122"/>
              </a:rPr>
              <a:t>某些</a:t>
            </a:r>
            <a:r>
              <a:rPr lang="zh-CN" altLang="en-US" dirty="0">
                <a:solidFill>
                  <a:srgbClr val="FF0000"/>
                </a:solidFill>
                <a:latin typeface="宋体" panose="02010600030101010101" pitchFamily="2" charset="-122"/>
              </a:rPr>
              <a:t>局部进行处理</a:t>
            </a:r>
            <a:r>
              <a:rPr lang="zh-CN" altLang="en-US" dirty="0">
                <a:latin typeface="宋体" panose="02010600030101010101" pitchFamily="2" charset="-122"/>
              </a:rPr>
              <a:t>，而对其余部分几乎完全忽略</a:t>
            </a:r>
            <a:endParaRPr lang="en-US" altLang="zh-CN" dirty="0" smtClean="0">
              <a:latin typeface="宋体" panose="02010600030101010101" pitchFamily="2" charset="-122"/>
            </a:endParaRPr>
          </a:p>
          <a:p>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8150" y="1970087"/>
            <a:ext cx="2857500" cy="3810000"/>
          </a:xfrm>
          <a:prstGeom prst="rect">
            <a:avLst/>
          </a:prstGeom>
        </p:spPr>
      </p:pic>
      <p:sp>
        <p:nvSpPr>
          <p:cNvPr id="4" name="矩形 3"/>
          <p:cNvSpPr/>
          <p:nvPr/>
        </p:nvSpPr>
        <p:spPr bwMode="auto">
          <a:xfrm>
            <a:off x="3875088" y="2466975"/>
            <a:ext cx="1716087" cy="2524125"/>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背景特征点筛选</a:t>
            </a:r>
            <a:endParaRPr lang="en-US" altLang="zh-CN" sz="2400" dirty="0" smtClean="0"/>
          </a:p>
        </p:txBody>
      </p:sp>
      <p:pic>
        <p:nvPicPr>
          <p:cNvPr id="21" name="内容占位符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099" y="2289702"/>
            <a:ext cx="7143157" cy="2678684"/>
          </a:xfrm>
          <a:prstGeom prst="rect">
            <a:avLst/>
          </a:prstGeom>
        </p:spPr>
      </p:pic>
      <p:cxnSp>
        <p:nvCxnSpPr>
          <p:cNvPr id="22" name="直接箭头连接符 21"/>
          <p:cNvCxnSpPr/>
          <p:nvPr/>
        </p:nvCxnSpPr>
        <p:spPr>
          <a:xfrm flipH="1" flipV="1">
            <a:off x="5605125" y="2480677"/>
            <a:ext cx="392496" cy="1148368"/>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3" name="矩形 22"/>
          <p:cNvSpPr/>
          <p:nvPr/>
        </p:nvSpPr>
        <p:spPr>
          <a:xfrm>
            <a:off x="2319405" y="3659918"/>
            <a:ext cx="82237" cy="817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1973212" y="2306160"/>
            <a:ext cx="5566142" cy="2171701"/>
            <a:chOff x="2470956" y="1968341"/>
            <a:chExt cx="8009398" cy="3319720"/>
          </a:xfrm>
        </p:grpSpPr>
        <p:cxnSp>
          <p:nvCxnSpPr>
            <p:cNvPr id="25" name="直接箭头连接符 24"/>
            <p:cNvCxnSpPr>
              <a:endCxn id="28" idx="1"/>
            </p:cNvCxnSpPr>
            <p:nvPr/>
          </p:nvCxnSpPr>
          <p:spPr>
            <a:xfrm flipH="1" flipV="1">
              <a:off x="2538151" y="2174956"/>
              <a:ext cx="506266" cy="1902195"/>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6" name="直接箭头连接符 25"/>
            <p:cNvCxnSpPr/>
            <p:nvPr/>
          </p:nvCxnSpPr>
          <p:spPr>
            <a:xfrm>
              <a:off x="3044415" y="4090252"/>
              <a:ext cx="1183340" cy="589324"/>
            </a:xfrm>
            <a:prstGeom prst="straightConnector1">
              <a:avLst/>
            </a:prstGeom>
            <a:ln>
              <a:solidFill>
                <a:srgbClr val="0000CC"/>
              </a:solidFill>
              <a:tailEnd type="triangle"/>
            </a:ln>
          </p:spPr>
          <p:style>
            <a:lnRef idx="3">
              <a:schemeClr val="accent6"/>
            </a:lnRef>
            <a:fillRef idx="0">
              <a:schemeClr val="accent6"/>
            </a:fillRef>
            <a:effectRef idx="2">
              <a:schemeClr val="accent6"/>
            </a:effectRef>
            <a:fontRef idx="minor">
              <a:schemeClr val="tx1"/>
            </a:fontRef>
          </p:style>
        </p:cxnSp>
        <p:cxnSp>
          <p:nvCxnSpPr>
            <p:cNvPr id="27" name="直接箭头连接符 26"/>
            <p:cNvCxnSpPr/>
            <p:nvPr/>
          </p:nvCxnSpPr>
          <p:spPr>
            <a:xfrm>
              <a:off x="8261873" y="4090252"/>
              <a:ext cx="1215614" cy="589324"/>
            </a:xfrm>
            <a:prstGeom prst="straightConnector1">
              <a:avLst/>
            </a:prstGeom>
            <a:ln>
              <a:solidFill>
                <a:srgbClr val="0000CC"/>
              </a:solidFill>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28" name="文本框 27"/>
                <p:cNvSpPr txBox="1"/>
                <p:nvPr/>
              </p:nvSpPr>
              <p:spPr>
                <a:xfrm>
                  <a:off x="2538151" y="1973491"/>
                  <a:ext cx="1793889" cy="402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zh-CN" i="1" smtClean="0">
                                <a:solidFill>
                                  <a:srgbClr val="FF0000"/>
                                </a:solidFill>
                                <a:latin typeface="Cambria Math" panose="02040503050406030204" pitchFamily="18" charset="0"/>
                              </a:rPr>
                            </m:ctrlPr>
                          </m:accPr>
                          <m:e>
                            <m:sSub>
                              <m:sSubPr>
                                <m:ctrlPr>
                                  <a:rPr lang="zh-CN" altLang="zh-CN" i="1" smtClean="0">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𝑉</m:t>
                                </m:r>
                              </m:e>
                              <m:sub>
                                <m:r>
                                  <a:rPr lang="en-US" altLang="zh-CN" i="1">
                                    <a:solidFill>
                                      <a:srgbClr val="FF0000"/>
                                    </a:solidFill>
                                    <a:latin typeface="Cambria Math" panose="02040503050406030204" pitchFamily="18" charset="0"/>
                                  </a:rPr>
                                  <m:t>𝑏</m:t>
                                </m:r>
                                <m:r>
                                  <a:rPr lang="en-US" altLang="zh-CN" i="1">
                                    <a:solidFill>
                                      <a:srgbClr val="FF0000"/>
                                    </a:solidFill>
                                    <a:latin typeface="Cambria Math" panose="02040503050406030204" pitchFamily="18" charset="0"/>
                                  </a:rPr>
                                  <m:t>1</m:t>
                                </m:r>
                              </m:sub>
                            </m:sSub>
                          </m:e>
                        </m:acc>
                        <m:r>
                          <a:rPr lang="en-US" altLang="zh-CN">
                            <a:solidFill>
                              <a:srgbClr val="FF0000"/>
                            </a:solidFill>
                            <a:latin typeface="Cambria Math" panose="02040503050406030204" pitchFamily="18" charset="0"/>
                          </a:rPr>
                          <m:t>=</m:t>
                        </m:r>
                        <m:sSub>
                          <m:sSubPr>
                            <m:ctrlPr>
                              <a:rPr lang="zh-CN"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𝐹</m:t>
                            </m:r>
                          </m:e>
                          <m:sub>
                            <m:r>
                              <a:rPr lang="en-US" altLang="zh-CN" i="1">
                                <a:solidFill>
                                  <a:srgbClr val="FF0000"/>
                                </a:solidFill>
                                <a:latin typeface="Cambria Math" panose="02040503050406030204" pitchFamily="18" charset="0"/>
                              </a:rPr>
                              <m:t>𝑏</m:t>
                            </m:r>
                            <m:r>
                              <a:rPr lang="en-US" altLang="zh-CN" i="1">
                                <a:solidFill>
                                  <a:srgbClr val="FF0000"/>
                                </a:solidFill>
                                <a:latin typeface="Cambria Math" panose="02040503050406030204" pitchFamily="18" charset="0"/>
                              </a:rPr>
                              <m:t>1</m:t>
                            </m:r>
                          </m:sub>
                        </m:sSub>
                        <m:r>
                          <a:rPr lang="en-US" altLang="zh-CN" i="1">
                            <a:solidFill>
                              <a:srgbClr val="FF0000"/>
                            </a:solidFill>
                            <a:latin typeface="Cambria Math" panose="02040503050406030204" pitchFamily="18" charset="0"/>
                          </a:rPr>
                          <m:t>−</m:t>
                        </m:r>
                        <m:sSub>
                          <m:sSubPr>
                            <m:ctrlPr>
                              <a:rPr lang="zh-CN"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𝐴</m:t>
                            </m:r>
                          </m:e>
                          <m:sub>
                            <m:r>
                              <a:rPr lang="en-US" altLang="zh-CN" i="1">
                                <a:solidFill>
                                  <a:srgbClr val="FF0000"/>
                                </a:solidFill>
                                <a:latin typeface="Cambria Math" panose="02040503050406030204" pitchFamily="18" charset="0"/>
                              </a:rPr>
                              <m:t>1</m:t>
                            </m:r>
                          </m:sub>
                        </m:sSub>
                      </m:oMath>
                    </m:oMathPara>
                  </a14:m>
                  <a:endParaRPr lang="zh-CN" altLang="en-US" dirty="0">
                    <a:solidFill>
                      <a:srgbClr val="FF0000"/>
                    </a:solidFill>
                  </a:endParaRPr>
                </a:p>
              </p:txBody>
            </p:sp>
          </mc:Choice>
          <mc:Fallback xmlns="">
            <p:sp>
              <p:nvSpPr>
                <p:cNvPr id="54" name="文本框 53"/>
                <p:cNvSpPr txBox="1">
                  <a:spLocks noRot="1" noChangeAspect="1" noMove="1" noResize="1" noEditPoints="1" noAdjustHandles="1" noChangeArrowheads="1" noChangeShapeType="1" noTextEdit="1"/>
                </p:cNvSpPr>
                <p:nvPr/>
              </p:nvSpPr>
              <p:spPr>
                <a:xfrm>
                  <a:off x="2538151" y="1973491"/>
                  <a:ext cx="1793889" cy="402931"/>
                </a:xfrm>
                <a:prstGeom prst="rect">
                  <a:avLst/>
                </a:prstGeom>
                <a:blipFill rotWithShape="0">
                  <a:blip r:embed="rId4"/>
                  <a:stretch>
                    <a:fillRect b="-1515"/>
                  </a:stretch>
                </a:blipFill>
              </p:spPr>
              <p:txBody>
                <a:bodyPr/>
                <a:lstStyle/>
                <a:p>
                  <a:r>
                    <a:rPr lang="zh-CN" altLang="en-US">
                      <a:noFill/>
                    </a:rPr>
                    <a:t> </a:t>
                  </a:r>
                </a:p>
              </p:txBody>
            </p:sp>
          </mc:Fallback>
        </mc:AlternateContent>
        <p:sp>
          <p:nvSpPr>
            <p:cNvPr id="29" name="矩形 28"/>
            <p:cNvSpPr/>
            <p:nvPr/>
          </p:nvSpPr>
          <p:spPr>
            <a:xfrm>
              <a:off x="8186568" y="3994977"/>
              <a:ext cx="118335" cy="1249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0" name="矩形 29"/>
                <p:cNvSpPr/>
                <p:nvPr/>
              </p:nvSpPr>
              <p:spPr>
                <a:xfrm>
                  <a:off x="7697096" y="1968341"/>
                  <a:ext cx="1713931" cy="4029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solidFill>
                                  <a:srgbClr val="FF0000"/>
                                </a:solidFill>
                                <a:latin typeface="Cambria Math" panose="02040503050406030204" pitchFamily="18" charset="0"/>
                              </a:rPr>
                            </m:ctrlPr>
                          </m:accPr>
                          <m:e>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𝑉</m:t>
                                </m:r>
                              </m:e>
                              <m:sub>
                                <m:r>
                                  <a:rPr lang="zh-CN" altLang="en-US" i="1">
                                    <a:solidFill>
                                      <a:srgbClr val="FF0000"/>
                                    </a:solidFill>
                                    <a:latin typeface="Cambria Math" panose="02040503050406030204" pitchFamily="18" charset="0"/>
                                  </a:rPr>
                                  <m:t>𝑏</m:t>
                                </m:r>
                                <m:r>
                                  <a:rPr lang="zh-CN" altLang="en-US" i="0">
                                    <a:solidFill>
                                      <a:srgbClr val="FF0000"/>
                                    </a:solidFill>
                                    <a:latin typeface="Cambria Math" panose="02040503050406030204" pitchFamily="18" charset="0"/>
                                  </a:rPr>
                                  <m:t>2</m:t>
                                </m:r>
                              </m:sub>
                            </m:sSub>
                          </m:e>
                        </m:acc>
                        <m:r>
                          <a:rPr lang="zh-CN" altLang="en-US" i="0">
                            <a:solidFill>
                              <a:srgbClr val="FF0000"/>
                            </a:solidFill>
                            <a:latin typeface="Cambria Math" panose="02040503050406030204" pitchFamily="18" charset="0"/>
                          </a:rPr>
                          <m:t>=</m:t>
                        </m:r>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𝐹</m:t>
                            </m:r>
                          </m:e>
                          <m:sub>
                            <m:r>
                              <a:rPr lang="zh-CN" altLang="en-US" i="1">
                                <a:solidFill>
                                  <a:srgbClr val="FF0000"/>
                                </a:solidFill>
                                <a:latin typeface="Cambria Math" panose="02040503050406030204" pitchFamily="18" charset="0"/>
                              </a:rPr>
                              <m:t>𝑏</m:t>
                            </m:r>
                            <m:r>
                              <a:rPr lang="zh-CN" altLang="en-US" i="0">
                                <a:solidFill>
                                  <a:srgbClr val="FF0000"/>
                                </a:solidFill>
                                <a:latin typeface="Cambria Math" panose="02040503050406030204" pitchFamily="18" charset="0"/>
                              </a:rPr>
                              <m:t>2</m:t>
                            </m:r>
                          </m:sub>
                        </m:sSub>
                        <m:r>
                          <a:rPr lang="zh-CN" altLang="en-US" i="0">
                            <a:solidFill>
                              <a:srgbClr val="FF0000"/>
                            </a:solidFill>
                            <a:latin typeface="Cambria Math" panose="02040503050406030204" pitchFamily="18" charset="0"/>
                          </a:rPr>
                          <m:t>−</m:t>
                        </m:r>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𝐴</m:t>
                            </m:r>
                          </m:e>
                          <m:sub>
                            <m:r>
                              <a:rPr lang="zh-CN" altLang="en-US" i="0">
                                <a:solidFill>
                                  <a:srgbClr val="FF0000"/>
                                </a:solidFill>
                                <a:latin typeface="Cambria Math" panose="02040503050406030204" pitchFamily="18" charset="0"/>
                              </a:rPr>
                              <m:t>2</m:t>
                            </m:r>
                          </m:sub>
                        </m:sSub>
                      </m:oMath>
                    </m:oMathPara>
                  </a14:m>
                  <a:endParaRPr lang="zh-CN" altLang="en-US" dirty="0">
                    <a:solidFill>
                      <a:srgbClr val="FF0000"/>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7697096" y="1968341"/>
                  <a:ext cx="1713931" cy="402931"/>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2470956" y="3743350"/>
                  <a:ext cx="485453" cy="369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𝐴</m:t>
                            </m:r>
                          </m:e>
                          <m:sub>
                            <m:r>
                              <a:rPr lang="en-US" altLang="zh-CN" i="1">
                                <a:solidFill>
                                  <a:srgbClr val="FF0000"/>
                                </a:solidFill>
                                <a:latin typeface="Cambria Math" panose="02040503050406030204" pitchFamily="18" charset="0"/>
                              </a:rPr>
                              <m:t>1</m:t>
                            </m:r>
                          </m:sub>
                        </m:sSub>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2470956" y="3743350"/>
                  <a:ext cx="485453" cy="369331"/>
                </a:xfrm>
                <a:prstGeom prst="rect">
                  <a:avLst/>
                </a:prstGeom>
                <a:blipFill rotWithShape="0">
                  <a:blip r:embed="rId6"/>
                  <a:stretch>
                    <a:fillRect r="-14545" b="-589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8212886" y="3666575"/>
                  <a:ext cx="4907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𝐴</m:t>
                            </m:r>
                          </m:e>
                          <m:sub>
                            <m:r>
                              <a:rPr lang="en-US" altLang="zh-CN" b="0" i="1" smtClean="0">
                                <a:solidFill>
                                  <a:srgbClr val="FF0000"/>
                                </a:solidFill>
                                <a:latin typeface="Cambria Math" panose="02040503050406030204" pitchFamily="18" charset="0"/>
                              </a:rPr>
                              <m:t>2</m:t>
                            </m:r>
                          </m:sub>
                        </m:sSub>
                      </m:oMath>
                    </m:oMathPara>
                  </a14:m>
                  <a:endParaRPr lang="zh-CN" altLang="en-US" dirty="0"/>
                </a:p>
              </p:txBody>
            </p:sp>
          </mc:Choice>
          <mc:Fallback xmlns="">
            <p:sp>
              <p:nvSpPr>
                <p:cNvPr id="33" name="矩形 32"/>
                <p:cNvSpPr>
                  <a:spLocks noRot="1" noChangeAspect="1" noMove="1" noResize="1" noEditPoints="1" noAdjustHandles="1" noChangeArrowheads="1" noChangeShapeType="1" noTextEdit="1"/>
                </p:cNvSpPr>
                <p:nvPr/>
              </p:nvSpPr>
              <p:spPr>
                <a:xfrm>
                  <a:off x="8212886" y="3666575"/>
                  <a:ext cx="490775" cy="369332"/>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3463436" y="4856533"/>
                  <a:ext cx="1737207" cy="4315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zh-CN" i="1" smtClean="0">
                                <a:solidFill>
                                  <a:srgbClr val="0000CC"/>
                                </a:solidFill>
                                <a:latin typeface="Cambria Math" panose="02040503050406030204" pitchFamily="18" charset="0"/>
                              </a:rPr>
                            </m:ctrlPr>
                          </m:accPr>
                          <m:e>
                            <m:sSub>
                              <m:sSubPr>
                                <m:ctrlPr>
                                  <a:rPr lang="zh-CN" altLang="zh-CN" i="1" smtClean="0">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𝑉</m:t>
                                </m:r>
                              </m:e>
                              <m:sub>
                                <m:r>
                                  <a:rPr lang="en-US" altLang="zh-CN" b="0" i="1" smtClean="0">
                                    <a:solidFill>
                                      <a:srgbClr val="0000CC"/>
                                    </a:solidFill>
                                    <a:latin typeface="Cambria Math" panose="02040503050406030204" pitchFamily="18" charset="0"/>
                                  </a:rPr>
                                  <m:t>𝑓</m:t>
                                </m:r>
                                <m:r>
                                  <a:rPr lang="en-US" altLang="zh-CN" i="1">
                                    <a:solidFill>
                                      <a:srgbClr val="0000CC"/>
                                    </a:solidFill>
                                    <a:latin typeface="Cambria Math" panose="02040503050406030204" pitchFamily="18" charset="0"/>
                                  </a:rPr>
                                  <m:t>1</m:t>
                                </m:r>
                              </m:sub>
                            </m:sSub>
                          </m:e>
                        </m:acc>
                        <m:r>
                          <a:rPr lang="en-US" altLang="zh-CN">
                            <a:solidFill>
                              <a:srgbClr val="0000CC"/>
                            </a:solidFill>
                            <a:latin typeface="Cambria Math" panose="02040503050406030204" pitchFamily="18" charset="0"/>
                          </a:rPr>
                          <m:t>=</m:t>
                        </m:r>
                        <m:sSub>
                          <m:sSubPr>
                            <m:ctrlPr>
                              <a:rPr lang="zh-CN" altLang="zh-CN" i="1">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𝐹</m:t>
                            </m:r>
                          </m:e>
                          <m:sub>
                            <m:r>
                              <a:rPr lang="en-US" altLang="zh-CN" b="0" i="1" smtClean="0">
                                <a:solidFill>
                                  <a:srgbClr val="0000CC"/>
                                </a:solidFill>
                                <a:latin typeface="Cambria Math" panose="02040503050406030204" pitchFamily="18" charset="0"/>
                              </a:rPr>
                              <m:t>𝑓</m:t>
                            </m:r>
                            <m:r>
                              <a:rPr lang="en-US" altLang="zh-CN" i="1">
                                <a:solidFill>
                                  <a:srgbClr val="0000CC"/>
                                </a:solidFill>
                                <a:latin typeface="Cambria Math" panose="02040503050406030204" pitchFamily="18" charset="0"/>
                              </a:rPr>
                              <m:t>1</m:t>
                            </m:r>
                          </m:sub>
                        </m:sSub>
                        <m:r>
                          <a:rPr lang="en-US" altLang="zh-CN" i="1">
                            <a:solidFill>
                              <a:srgbClr val="0000CC"/>
                            </a:solidFill>
                            <a:latin typeface="Cambria Math" panose="02040503050406030204" pitchFamily="18" charset="0"/>
                          </a:rPr>
                          <m:t>−</m:t>
                        </m:r>
                        <m:sSub>
                          <m:sSubPr>
                            <m:ctrlPr>
                              <a:rPr lang="zh-CN" altLang="zh-CN" i="1">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𝐴</m:t>
                            </m:r>
                          </m:e>
                          <m:sub>
                            <m:r>
                              <a:rPr lang="en-US" altLang="zh-CN" i="1">
                                <a:solidFill>
                                  <a:srgbClr val="0000CC"/>
                                </a:solidFill>
                                <a:latin typeface="Cambria Math" panose="02040503050406030204" pitchFamily="18" charset="0"/>
                              </a:rPr>
                              <m:t>1</m:t>
                            </m:r>
                          </m:sub>
                        </m:sSub>
                      </m:oMath>
                    </m:oMathPara>
                  </a14:m>
                  <a:endParaRPr lang="zh-CN" altLang="en-US" dirty="0">
                    <a:solidFill>
                      <a:srgbClr val="0000CC"/>
                    </a:solidFill>
                  </a:endParaRPr>
                </a:p>
              </p:txBody>
            </p:sp>
          </mc:Choice>
          <mc:Fallback xmlns="">
            <p:sp>
              <p:nvSpPr>
                <p:cNvPr id="34" name="文本框 33"/>
                <p:cNvSpPr txBox="1">
                  <a:spLocks noRot="1" noChangeAspect="1" noMove="1" noResize="1" noEditPoints="1" noAdjustHandles="1" noChangeArrowheads="1" noChangeShapeType="1" noTextEdit="1"/>
                </p:cNvSpPr>
                <p:nvPr/>
              </p:nvSpPr>
              <p:spPr>
                <a:xfrm>
                  <a:off x="3463436" y="4856533"/>
                  <a:ext cx="1737207" cy="431528"/>
                </a:xfrm>
                <a:prstGeom prst="rect">
                  <a:avLst/>
                </a:prstGeom>
                <a:blipFill rotWithShape="0">
                  <a:blip r:embed="rId8"/>
                  <a:stretch>
                    <a:fillRect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8743147" y="4854042"/>
                  <a:ext cx="1737207" cy="4315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zh-CN" i="1" smtClean="0">
                                <a:solidFill>
                                  <a:srgbClr val="0000CC"/>
                                </a:solidFill>
                                <a:latin typeface="Cambria Math" panose="02040503050406030204" pitchFamily="18" charset="0"/>
                              </a:rPr>
                            </m:ctrlPr>
                          </m:accPr>
                          <m:e>
                            <m:sSub>
                              <m:sSubPr>
                                <m:ctrlPr>
                                  <a:rPr lang="zh-CN" altLang="zh-CN" i="1" smtClean="0">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𝑉</m:t>
                                </m:r>
                              </m:e>
                              <m:sub>
                                <m:r>
                                  <a:rPr lang="en-US" altLang="zh-CN" b="0" i="1" smtClean="0">
                                    <a:solidFill>
                                      <a:srgbClr val="0000CC"/>
                                    </a:solidFill>
                                    <a:latin typeface="Cambria Math" panose="02040503050406030204" pitchFamily="18" charset="0"/>
                                  </a:rPr>
                                  <m:t>𝑓</m:t>
                                </m:r>
                                <m:r>
                                  <a:rPr lang="en-US" altLang="zh-CN" b="0" i="1" smtClean="0">
                                    <a:solidFill>
                                      <a:srgbClr val="0000CC"/>
                                    </a:solidFill>
                                    <a:latin typeface="Cambria Math" panose="02040503050406030204" pitchFamily="18" charset="0"/>
                                  </a:rPr>
                                  <m:t>2</m:t>
                                </m:r>
                              </m:sub>
                            </m:sSub>
                          </m:e>
                        </m:acc>
                        <m:r>
                          <a:rPr lang="en-US" altLang="zh-CN">
                            <a:solidFill>
                              <a:srgbClr val="0000CC"/>
                            </a:solidFill>
                            <a:latin typeface="Cambria Math" panose="02040503050406030204" pitchFamily="18" charset="0"/>
                          </a:rPr>
                          <m:t>=</m:t>
                        </m:r>
                        <m:sSub>
                          <m:sSubPr>
                            <m:ctrlPr>
                              <a:rPr lang="zh-CN" altLang="zh-CN" i="1">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𝐹</m:t>
                            </m:r>
                          </m:e>
                          <m:sub>
                            <m:r>
                              <a:rPr lang="en-US" altLang="zh-CN" b="0" i="1" smtClean="0">
                                <a:solidFill>
                                  <a:srgbClr val="0000CC"/>
                                </a:solidFill>
                                <a:latin typeface="Cambria Math" panose="02040503050406030204" pitchFamily="18" charset="0"/>
                              </a:rPr>
                              <m:t>𝑓</m:t>
                            </m:r>
                            <m:r>
                              <a:rPr lang="en-US" altLang="zh-CN" b="0" i="1" smtClean="0">
                                <a:solidFill>
                                  <a:srgbClr val="0000CC"/>
                                </a:solidFill>
                                <a:latin typeface="Cambria Math" panose="02040503050406030204" pitchFamily="18" charset="0"/>
                              </a:rPr>
                              <m:t>2</m:t>
                            </m:r>
                          </m:sub>
                        </m:sSub>
                        <m:r>
                          <a:rPr lang="en-US" altLang="zh-CN" i="1">
                            <a:solidFill>
                              <a:srgbClr val="0000CC"/>
                            </a:solidFill>
                            <a:latin typeface="Cambria Math" panose="02040503050406030204" pitchFamily="18" charset="0"/>
                          </a:rPr>
                          <m:t>−</m:t>
                        </m:r>
                        <m:sSub>
                          <m:sSubPr>
                            <m:ctrlPr>
                              <a:rPr lang="zh-CN" altLang="zh-CN" i="1">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𝐴</m:t>
                            </m:r>
                          </m:e>
                          <m:sub>
                            <m:r>
                              <a:rPr lang="en-US" altLang="zh-CN" b="0" i="1" smtClean="0">
                                <a:solidFill>
                                  <a:srgbClr val="0000CC"/>
                                </a:solidFill>
                                <a:latin typeface="Cambria Math" panose="02040503050406030204" pitchFamily="18" charset="0"/>
                              </a:rPr>
                              <m:t>2</m:t>
                            </m:r>
                          </m:sub>
                        </m:sSub>
                      </m:oMath>
                    </m:oMathPara>
                  </a14:m>
                  <a:endParaRPr lang="zh-CN" altLang="en-US" dirty="0">
                    <a:solidFill>
                      <a:srgbClr val="0000CC"/>
                    </a:solidFill>
                  </a:endParaRPr>
                </a:p>
              </p:txBody>
            </p:sp>
          </mc:Choice>
          <mc:Fallback xmlns="">
            <p:sp>
              <p:nvSpPr>
                <p:cNvPr id="35" name="文本框 34"/>
                <p:cNvSpPr txBox="1">
                  <a:spLocks noRot="1" noChangeAspect="1" noMove="1" noResize="1" noEditPoints="1" noAdjustHandles="1" noChangeArrowheads="1" noChangeShapeType="1" noTextEdit="1"/>
                </p:cNvSpPr>
                <p:nvPr/>
              </p:nvSpPr>
              <p:spPr>
                <a:xfrm>
                  <a:off x="8743147" y="4854042"/>
                  <a:ext cx="1737207" cy="431528"/>
                </a:xfrm>
                <a:prstGeom prst="rect">
                  <a:avLst/>
                </a:prstGeom>
                <a:blipFill rotWithShape="0">
                  <a:blip r:embed="rId9"/>
                  <a:stretch>
                    <a:fillRect b="-8451"/>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5" name="矩形 34"/>
              <p:cNvSpPr/>
              <p:nvPr/>
            </p:nvSpPr>
            <p:spPr>
              <a:xfrm>
                <a:off x="850129" y="5203342"/>
                <a:ext cx="6391125" cy="402995"/>
              </a:xfrm>
              <a:prstGeom prst="rect">
                <a:avLst/>
              </a:prstGeom>
            </p:spPr>
            <p:txBody>
              <a:bodyPr wrap="square">
                <a:spAutoFit/>
              </a:bodyPr>
              <a:lstStyle/>
              <a:p>
                <a14:m>
                  <m:oMath xmlns:m="http://schemas.openxmlformats.org/officeDocument/2006/math">
                    <m:r>
                      <a:rPr lang="en-US" altLang="zh-CN" i="1" smtClean="0">
                        <a:latin typeface="Cambria Math" panose="02040503050406030204" pitchFamily="18" charset="0"/>
                      </a:rPr>
                      <m:t>𝐴</m:t>
                    </m:r>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𝐴𝑟𝑔𝑚𝑖𝑛</m:t>
                        </m:r>
                      </m:e>
                      <m:sub>
                        <m:r>
                          <a:rPr lang="en-US" altLang="zh-CN" i="1">
                            <a:latin typeface="Cambria Math" panose="02040503050406030204" pitchFamily="18" charset="0"/>
                          </a:rPr>
                          <m:t>𝑎</m:t>
                        </m:r>
                      </m:sub>
                    </m:sSub>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𝑝</m:t>
                        </m:r>
                      </m:sub>
                      <m:sup/>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𝑝𝑎</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r>
                                  <a:rPr lang="en-US" altLang="zh-CN" i="1">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𝑎</m:t>
                                </m:r>
                              </m:e>
                              <m:sup>
                                <m:r>
                                  <a:rPr lang="en-US" altLang="zh-CN" i="1">
                                    <a:latin typeface="Cambria Math" panose="02040503050406030204" pitchFamily="18" charset="0"/>
                                  </a:rPr>
                                  <m:t>′</m:t>
                                </m:r>
                              </m:sup>
                            </m:sSup>
                          </m:sub>
                        </m:sSub>
                        <m:r>
                          <a:rPr lang="en-US" altLang="zh-CN" i="1">
                            <a:latin typeface="Cambria Math" panose="02040503050406030204" pitchFamily="18" charset="0"/>
                          </a:rPr>
                          <m:t>||</m:t>
                        </m:r>
                      </m:e>
                    </m:nary>
                  </m:oMath>
                </a14:m>
                <a:r>
                  <a:rPr lang="en-US" altLang="zh-CN" dirty="0"/>
                  <a:t>,</a:t>
                </a:r>
                <a:r>
                  <a:rPr lang="zh-CN" altLang="en-US" dirty="0"/>
                  <a:t>其中</a:t>
                </a:r>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V</m:t>
                        </m:r>
                      </m:e>
                      <m:sub>
                        <m:r>
                          <a:rPr lang="en-US" altLang="zh-CN" i="1">
                            <a:latin typeface="Cambria Math" panose="02040503050406030204" pitchFamily="18" charset="0"/>
                          </a:rPr>
                          <m:t>𝑝𝑎</m:t>
                        </m:r>
                      </m:sub>
                    </m:sSub>
                    <m:r>
                      <a:rPr lang="en-US" altLang="zh-CN" i="1">
                        <a:latin typeface="Cambria Math" panose="02040503050406030204" pitchFamily="18" charset="0"/>
                      </a:rPr>
                      <m:t>=</m:t>
                    </m:r>
                    <m:r>
                      <a:rPr lang="en-US" altLang="zh-CN" i="1">
                        <a:latin typeface="Cambria Math" panose="02040503050406030204" pitchFamily="18" charset="0"/>
                      </a:rPr>
                      <m:t>𝑃</m:t>
                    </m:r>
                    <m:r>
                      <a:rPr lang="en-US" altLang="zh-CN" i="1">
                        <a:latin typeface="Cambria Math" panose="02040503050406030204" pitchFamily="18" charset="0"/>
                      </a:rPr>
                      <m:t> −</m:t>
                    </m:r>
                    <m:r>
                      <a:rPr lang="en-US" altLang="zh-CN" i="1">
                        <a:latin typeface="Cambria Math" panose="02040503050406030204" pitchFamily="18" charset="0"/>
                      </a:rPr>
                      <m:t>𝑎</m:t>
                    </m:r>
                  </m:oMath>
                </a14:m>
                <a:endParaRPr lang="zh-CN" altLang="en-US" dirty="0"/>
              </a:p>
            </p:txBody>
          </p:sp>
        </mc:Choice>
        <mc:Fallback xmlns="">
          <p:sp>
            <p:nvSpPr>
              <p:cNvPr id="35" name="矩形 34"/>
              <p:cNvSpPr>
                <a:spLocks noRot="1" noChangeAspect="1" noMove="1" noResize="1" noEditPoints="1" noAdjustHandles="1" noChangeArrowheads="1" noChangeShapeType="1" noTextEdit="1"/>
              </p:cNvSpPr>
              <p:nvPr/>
            </p:nvSpPr>
            <p:spPr>
              <a:xfrm>
                <a:off x="850129" y="5203342"/>
                <a:ext cx="6391125" cy="402995"/>
              </a:xfrm>
              <a:prstGeom prst="rect">
                <a:avLst/>
              </a:prstGeom>
              <a:blipFill rotWithShape="0">
                <a:blip r:embed="rId10"/>
                <a:stretch>
                  <a:fillRect t="-109091" b="-16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793130" y="5847896"/>
                <a:ext cx="6553968" cy="917302"/>
              </a:xfrm>
              <a:prstGeom prst="rect">
                <a:avLst/>
              </a:prstGeom>
            </p:spPr>
            <p:txBody>
              <a:bodyPr wrap="square">
                <a:spAutoFit/>
              </a:bodyPr>
              <a:lstStyle/>
              <a:p>
                <a:r>
                  <a:rPr lang="zh-CN" altLang="en-US" dirty="0" smtClean="0">
                    <a:ea typeface="Cambria Math" panose="02040503050406030204" pitchFamily="18" charset="0"/>
                  </a:rPr>
                  <a:t>前景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acc>
                      <m:accPr>
                        <m:chr m:val="⃑"/>
                        <m:ctrlPr>
                          <a:rPr lang="zh-CN" altLang="zh-CN" i="1">
                            <a:latin typeface="Cambria Math" panose="02040503050406030204" pitchFamily="18" charset="0"/>
                            <a:ea typeface="Cambria Math" panose="02040503050406030204" pitchFamily="18" charset="0"/>
                          </a:rPr>
                        </m:ctrlPr>
                      </m:accPr>
                      <m:e>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𝑉</m:t>
                            </m:r>
                          </m:e>
                          <m:sub>
                            <m:r>
                              <a:rPr lang="en-US" altLang="zh-CN" i="1" spc="20">
                                <a:effectLst/>
                                <a:latin typeface="Cambria Math" panose="02040503050406030204" pitchFamily="18" charset="0"/>
                                <a:ea typeface="方正书宋简体"/>
                                <a:cs typeface="Times New Roman" panose="02020603050405020304" pitchFamily="18" charset="0"/>
                              </a:rPr>
                              <m:t>𝑓</m:t>
                            </m:r>
                          </m:sub>
                        </m:sSub>
                      </m:e>
                    </m:acc>
                    <m:r>
                      <a:rPr lang="en-US" altLang="zh-CN" spc="20">
                        <a:effectLst/>
                        <a:latin typeface="Cambria Math" panose="02040503050406030204" pitchFamily="18" charset="0"/>
                        <a:ea typeface="方正书宋简体"/>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𝑃</m:t>
                        </m:r>
                      </m:e>
                      <m:sub>
                        <m:r>
                          <a:rPr lang="en-US" altLang="zh-CN" i="1" spc="20">
                            <a:effectLst/>
                            <a:latin typeface="Cambria Math" panose="02040503050406030204" pitchFamily="18" charset="0"/>
                            <a:ea typeface="方正书宋简体"/>
                            <a:cs typeface="Times New Roman" panose="02020603050405020304" pitchFamily="18" charset="0"/>
                          </a:rPr>
                          <m:t>𝑓</m:t>
                        </m:r>
                      </m:sub>
                    </m:sSub>
                    <m:r>
                      <a:rPr lang="en-US" altLang="zh-CN" i="1" spc="20">
                        <a:effectLst/>
                        <a:latin typeface="Cambria Math" panose="02040503050406030204" pitchFamily="18" charset="0"/>
                        <a:ea typeface="方正书宋简体"/>
                        <a:cs typeface="Times New Roman" panose="02020603050405020304" pitchFamily="18" charset="0"/>
                      </a:rPr>
                      <m:t>−</m:t>
                    </m:r>
                    <m:r>
                      <a:rPr lang="en-US" altLang="zh-CN" i="1" spc="20">
                        <a:effectLst/>
                        <a:latin typeface="Cambria Math" panose="02040503050406030204" pitchFamily="18" charset="0"/>
                        <a:ea typeface="方正书宋简体"/>
                        <a:cs typeface="Times New Roman" panose="02020603050405020304" pitchFamily="18" charset="0"/>
                      </a:rPr>
                      <m:t>𝐴</m:t>
                    </m:r>
                    <m:r>
                      <a:rPr lang="en-US" altLang="zh-CN" i="1" spc="20">
                        <a:effectLst/>
                        <a:latin typeface="Cambria Math" panose="02040503050406030204" pitchFamily="18" charset="0"/>
                        <a:ea typeface="方正书宋简体"/>
                        <a:cs typeface="Times New Roman" panose="02020603050405020304" pitchFamily="18" charset="0"/>
                      </a:rPr>
                      <m:t>,  </m:t>
                    </m:r>
                    <m:acc>
                      <m:accPr>
                        <m:chr m:val="⃑"/>
                        <m:ctrlPr>
                          <a:rPr lang="zh-CN" altLang="zh-CN" i="1">
                            <a:effectLst/>
                            <a:latin typeface="Cambria Math" panose="02040503050406030204" pitchFamily="18" charset="0"/>
                            <a:ea typeface="Cambria Math" panose="02040503050406030204" pitchFamily="18" charset="0"/>
                          </a:rPr>
                        </m:ctrlPr>
                      </m:accPr>
                      <m:e>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𝑉</m:t>
                            </m:r>
                          </m:e>
                          <m:sub>
                            <m:r>
                              <a:rPr lang="en-US" altLang="zh-CN" i="1" spc="20">
                                <a:effectLst/>
                                <a:latin typeface="Cambria Math" panose="02040503050406030204" pitchFamily="18" charset="0"/>
                                <a:ea typeface="方正书宋简体"/>
                                <a:cs typeface="Times New Roman" panose="02020603050405020304" pitchFamily="18" charset="0"/>
                              </a:rPr>
                              <m:t>𝑓</m:t>
                            </m:r>
                          </m:sub>
                        </m:sSub>
                      </m:e>
                    </m:acc>
                    <m:r>
                      <a:rPr lang="en-US" altLang="zh-CN" i="1" spc="20">
                        <a:effectLst/>
                        <a:latin typeface="Cambria Math" panose="02040503050406030204" pitchFamily="18" charset="0"/>
                        <a:ea typeface="方正书宋简体"/>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𝑃</m:t>
                        </m:r>
                      </m:e>
                      <m:sub>
                        <m:r>
                          <a:rPr lang="en-US" altLang="zh-CN" i="1" spc="20">
                            <a:effectLst/>
                            <a:latin typeface="Cambria Math" panose="02040503050406030204" pitchFamily="18" charset="0"/>
                            <a:ea typeface="方正书宋简体"/>
                            <a:cs typeface="Times New Roman" panose="02020603050405020304" pitchFamily="18" charset="0"/>
                          </a:rPr>
                          <m:t>𝑓</m:t>
                        </m:r>
                      </m:sub>
                    </m:sSub>
                    <m:r>
                      <a:rPr lang="en-US" altLang="zh-CN" i="1" spc="20">
                        <a:effectLst/>
                        <a:latin typeface="Cambria Math" panose="02040503050406030204" pitchFamily="18" charset="0"/>
                        <a:ea typeface="方正书宋简体"/>
                        <a:cs typeface="Times New Roman" panose="02020603050405020304" pitchFamily="18" charset="0"/>
                      </a:rPr>
                      <m:t>′−</m:t>
                    </m:r>
                    <m:r>
                      <a:rPr lang="en-US" altLang="zh-CN" i="1" cap="all" spc="20">
                        <a:effectLst/>
                        <a:latin typeface="Cambria Math" panose="02040503050406030204" pitchFamily="18" charset="0"/>
                        <a:ea typeface="方正书宋简体"/>
                        <a:cs typeface="Times New Roman" panose="02020603050405020304" pitchFamily="18" charset="0"/>
                      </a:rPr>
                      <m:t>𝐴</m:t>
                    </m:r>
                    <m:r>
                      <a:rPr lang="en-US" altLang="zh-CN" i="1" cap="all" spc="20">
                        <a:effectLst/>
                        <a:latin typeface="Cambria Math" panose="02040503050406030204" pitchFamily="18" charset="0"/>
                        <a:ea typeface="方正书宋简体"/>
                        <a:cs typeface="Times New Roman" panose="02020603050405020304" pitchFamily="18" charset="0"/>
                      </a:rPr>
                      <m:t>′</m:t>
                    </m:r>
                    <m:r>
                      <a:rPr lang="en-US" altLang="zh-CN" i="1" spc="20">
                        <a:effectLst/>
                        <a:latin typeface="Cambria Math" panose="02040503050406030204" pitchFamily="18" charset="0"/>
                        <a:ea typeface="方正书宋简体"/>
                        <a:cs typeface="Times New Roman" panose="02020603050405020304" pitchFamily="18" charset="0"/>
                      </a:rPr>
                      <m:t>,</m:t>
                    </m:r>
                    <m:d>
                      <m:dPr>
                        <m:begChr m:val="‖"/>
                        <m:endChr m:val="‖"/>
                        <m:ctrlPr>
                          <a:rPr lang="zh-CN" altLang="zh-CN" i="1">
                            <a:effectLst/>
                            <a:latin typeface="Cambria Math" panose="02040503050406030204" pitchFamily="18" charset="0"/>
                            <a:ea typeface="Cambria Math" panose="02040503050406030204" pitchFamily="18" charset="0"/>
                          </a:rPr>
                        </m:ctrlPr>
                      </m:dPr>
                      <m:e>
                        <m:acc>
                          <m:accPr>
                            <m:chr m:val="⃑"/>
                            <m:ctrlPr>
                              <a:rPr lang="zh-CN" altLang="zh-CN" i="1">
                                <a:effectLst/>
                                <a:latin typeface="Cambria Math" panose="02040503050406030204" pitchFamily="18" charset="0"/>
                                <a:ea typeface="Cambria Math" panose="02040503050406030204" pitchFamily="18" charset="0"/>
                              </a:rPr>
                            </m:ctrlPr>
                          </m:accPr>
                          <m:e>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𝑉</m:t>
                                </m:r>
                              </m:e>
                              <m:sub>
                                <m:r>
                                  <a:rPr lang="en-US" altLang="zh-CN" i="1" spc="20">
                                    <a:effectLst/>
                                    <a:latin typeface="Cambria Math" panose="02040503050406030204" pitchFamily="18" charset="0"/>
                                    <a:ea typeface="方正书宋简体"/>
                                    <a:cs typeface="Times New Roman" panose="02020603050405020304" pitchFamily="18" charset="0"/>
                                  </a:rPr>
                                  <m:t>𝑓</m:t>
                                </m:r>
                              </m:sub>
                            </m:sSub>
                          </m:e>
                        </m:acc>
                        <m:r>
                          <a:rPr lang="zh-CN" altLang="en-US" i="1" spc="20">
                            <a:effectLst/>
                            <a:latin typeface="Cambria Math" panose="02040503050406030204" pitchFamily="18" charset="0"/>
                            <a:ea typeface="微软雅黑" panose="020B0503020204020204" pitchFamily="34" charset="-122"/>
                            <a:cs typeface="微软雅黑" panose="020B0503020204020204" pitchFamily="34" charset="-122"/>
                          </a:rPr>
                          <m:t>−</m:t>
                        </m:r>
                        <m:r>
                          <a:rPr lang="zh-CN" altLang="zh-CN" i="1" spc="20">
                            <a:effectLst/>
                            <a:latin typeface="Cambria Math" panose="02040503050406030204" pitchFamily="18" charset="0"/>
                            <a:ea typeface="Cambria Math" panose="02040503050406030204" pitchFamily="18" charset="0"/>
                            <a:cs typeface="Times New Roman" panose="02020603050405020304" pitchFamily="18" charset="0"/>
                          </a:rPr>
                          <m:t> </m:t>
                        </m:r>
                        <m:acc>
                          <m:accPr>
                            <m:chr m:val="⃑"/>
                            <m:ctrlPr>
                              <a:rPr lang="zh-CN" altLang="zh-CN" i="1">
                                <a:effectLst/>
                                <a:latin typeface="Cambria Math" panose="02040503050406030204" pitchFamily="18" charset="0"/>
                                <a:ea typeface="Cambria Math" panose="02040503050406030204" pitchFamily="18" charset="0"/>
                              </a:rPr>
                            </m:ctrlPr>
                          </m:accPr>
                          <m:e>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𝑉</m:t>
                                </m:r>
                              </m:e>
                              <m:sub>
                                <m:r>
                                  <a:rPr lang="en-US" altLang="zh-CN" i="1" spc="20">
                                    <a:effectLst/>
                                    <a:latin typeface="Cambria Math" panose="02040503050406030204" pitchFamily="18" charset="0"/>
                                    <a:ea typeface="方正书宋简体"/>
                                    <a:cs typeface="Times New Roman" panose="02020603050405020304" pitchFamily="18" charset="0"/>
                                  </a:rPr>
                                  <m:t>𝑓</m:t>
                                </m:r>
                              </m:sub>
                            </m:sSub>
                            <m:r>
                              <a:rPr lang="en-US" altLang="zh-CN" i="1" spc="20">
                                <a:effectLst/>
                                <a:latin typeface="Cambria Math" panose="02040503050406030204" pitchFamily="18" charset="0"/>
                                <a:ea typeface="方正书宋简体"/>
                                <a:cs typeface="Times New Roman" panose="02020603050405020304" pitchFamily="18" charset="0"/>
                              </a:rPr>
                              <m:t>′</m:t>
                            </m:r>
                          </m:e>
                        </m:acc>
                      </m:e>
                    </m:d>
                    <m:r>
                      <a:rPr lang="en-US" altLang="zh-CN" i="1" spc="20">
                        <a:effectLst/>
                        <a:latin typeface="Cambria Math" panose="02040503050406030204" pitchFamily="18" charset="0"/>
                        <a:ea typeface="方正书宋简体"/>
                        <a:cs typeface="Times New Roman" panose="02020603050405020304" pitchFamily="18" charset="0"/>
                      </a:rPr>
                      <m:t>&gt;</m:t>
                    </m:r>
                    <m:r>
                      <a:rPr lang="en-US" altLang="zh-CN" i="1" spc="20">
                        <a:effectLst/>
                        <a:latin typeface="Cambria Math" panose="02040503050406030204" pitchFamily="18" charset="0"/>
                        <a:ea typeface="方正书宋简体"/>
                        <a:cs typeface="Times New Roman" panose="02020603050405020304" pitchFamily="18" charset="0"/>
                      </a:rPr>
                      <m:t>𝑡</m:t>
                    </m:r>
                  </m:oMath>
                </a14:m>
                <a:r>
                  <a:rPr lang="en-US" altLang="zh-CN" spc="20" dirty="0" smtClean="0">
                    <a:effectLst/>
                    <a:latin typeface="Times New Roman" panose="02020603050405020304" pitchFamily="18" charset="0"/>
                    <a:ea typeface="方正书宋简体"/>
                  </a:rPr>
                  <a:t>.</a:t>
                </a:r>
              </a:p>
              <a:p>
                <a:r>
                  <a:rPr lang="zh-CN" altLang="en-US" spc="20" dirty="0" smtClean="0">
                    <a:latin typeface="Times New Roman" panose="02020603050405020304" pitchFamily="18" charset="0"/>
                  </a:rPr>
                  <a:t>背景：</a:t>
                </a:r>
                <a:r>
                  <a:rPr lang="en-US" altLang="zh-CN" dirty="0"/>
                  <a:t> </a:t>
                </a:r>
                <a14:m>
                  <m:oMath xmlns:m="http://schemas.openxmlformats.org/officeDocument/2006/math">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𝑏</m:t>
                            </m:r>
                          </m:sub>
                        </m:sSub>
                      </m:e>
                    </m:acc>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𝑏</m:t>
                        </m:r>
                      </m:sub>
                    </m:sSub>
                    <m:r>
                      <a:rPr lang="en-US" altLang="zh-CN" i="1">
                        <a:latin typeface="Cambria Math" panose="02040503050406030204" pitchFamily="18" charset="0"/>
                      </a:rPr>
                      <m:t>−</m:t>
                    </m:r>
                    <m:r>
                      <a:rPr lang="en-US" altLang="zh-CN" i="1">
                        <a:latin typeface="Cambria Math" panose="02040503050406030204" pitchFamily="18" charset="0"/>
                      </a:rPr>
                      <m:t>𝐴</m:t>
                    </m:r>
                    <m:r>
                      <a:rPr lang="en-US" altLang="zh-CN" i="1">
                        <a:latin typeface="Cambria Math" panose="02040503050406030204" pitchFamily="18" charset="0"/>
                      </a:rPr>
                      <m:t>,  </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𝑏</m:t>
                            </m:r>
                          </m:sub>
                        </m:sSub>
                      </m:e>
                    </m:acc>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𝑏</m:t>
                        </m:r>
                      </m:sub>
                    </m:sSub>
                    <m:r>
                      <a:rPr lang="en-US" altLang="zh-CN" i="1">
                        <a:latin typeface="Cambria Math" panose="02040503050406030204" pitchFamily="18" charset="0"/>
                      </a:rPr>
                      <m:t>′−</m:t>
                    </m:r>
                    <m:r>
                      <a:rPr lang="en-US" altLang="zh-CN" i="1" cap="all">
                        <a:latin typeface="Cambria Math" panose="02040503050406030204" pitchFamily="18" charset="0"/>
                      </a:rPr>
                      <m:t>𝐴</m:t>
                    </m:r>
                    <m:r>
                      <a:rPr lang="en-US" altLang="zh-CN" i="1" cap="all">
                        <a:latin typeface="Cambria Math" panose="02040503050406030204" pitchFamily="18" charset="0"/>
                      </a:rPr>
                      <m:t>′</m:t>
                    </m:r>
                    <m:r>
                      <a:rPr lang="en-US" altLang="zh-CN" i="1">
                        <a:latin typeface="Cambria Math" panose="02040503050406030204" pitchFamily="18" charset="0"/>
                      </a:rPr>
                      <m:t>, </m:t>
                    </m:r>
                    <m:d>
                      <m:dPr>
                        <m:begChr m:val="‖"/>
                        <m:endChr m:val="‖"/>
                        <m:ctrlPr>
                          <a:rPr lang="zh-CN" altLang="zh-CN" i="1">
                            <a:latin typeface="Cambria Math" panose="02040503050406030204" pitchFamily="18" charset="0"/>
                          </a:rPr>
                        </m:ctrlPr>
                      </m:dPr>
                      <m:e>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𝑏</m:t>
                                </m:r>
                              </m:sub>
                            </m:sSub>
                          </m:e>
                        </m:acc>
                        <m:r>
                          <a:rPr lang="zh-CN" altLang="en-US" i="1">
                            <a:latin typeface="Cambria Math" panose="02040503050406030204" pitchFamily="18" charset="0"/>
                          </a:rPr>
                          <m:t>−</m:t>
                        </m:r>
                        <m:r>
                          <a:rPr lang="zh-CN" altLang="zh-CN" i="1">
                            <a:latin typeface="Cambria Math" panose="02040503050406030204" pitchFamily="18" charset="0"/>
                          </a:rPr>
                          <m:t> </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𝑏</m:t>
                                </m:r>
                              </m:sub>
                            </m:sSub>
                            <m:r>
                              <a:rPr lang="en-US" altLang="zh-CN" i="1">
                                <a:latin typeface="Cambria Math" panose="02040503050406030204" pitchFamily="18" charset="0"/>
                              </a:rPr>
                              <m:t>′</m:t>
                            </m:r>
                          </m:e>
                        </m:acc>
                      </m:e>
                    </m:d>
                    <m:r>
                      <a:rPr lang="en-US" altLang="zh-CN" i="1">
                        <a:latin typeface="Cambria Math" panose="02040503050406030204" pitchFamily="18" charset="0"/>
                      </a:rPr>
                      <m:t>&lt;</m:t>
                    </m:r>
                    <m:r>
                      <a:rPr lang="en-US" altLang="zh-CN" i="1">
                        <a:latin typeface="Cambria Math" panose="02040503050406030204" pitchFamily="18" charset="0"/>
                      </a:rPr>
                      <m:t>𝑡</m:t>
                    </m:r>
                  </m:oMath>
                </a14:m>
                <a:endParaRPr lang="zh-CN" altLang="en-US" dirty="0"/>
              </a:p>
            </p:txBody>
          </p:sp>
        </mc:Choice>
        <mc:Fallback xmlns="">
          <p:sp>
            <p:nvSpPr>
              <p:cNvPr id="36" name="矩形 35"/>
              <p:cNvSpPr>
                <a:spLocks noRot="1" noChangeAspect="1" noMove="1" noResize="1" noEditPoints="1" noAdjustHandles="1" noChangeArrowheads="1" noChangeShapeType="1" noTextEdit="1"/>
              </p:cNvSpPr>
              <p:nvPr/>
            </p:nvSpPr>
            <p:spPr>
              <a:xfrm>
                <a:off x="793130" y="5847896"/>
                <a:ext cx="6553968" cy="917302"/>
              </a:xfrm>
              <a:prstGeom prst="rect">
                <a:avLst/>
              </a:prstGeom>
              <a:blipFill rotWithShape="0">
                <a:blip r:embed="rId11"/>
                <a:stretch>
                  <a:fillRect l="-7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4345462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实验结果与分析</a:t>
            </a:r>
            <a:endParaRPr lang="en-US" altLang="zh-CN" sz="2400" dirty="0" smtClean="0"/>
          </a:p>
        </p:txBody>
      </p:sp>
      <p:graphicFrame>
        <p:nvGraphicFramePr>
          <p:cNvPr id="37" name="内容占位符 3"/>
          <p:cNvGraphicFramePr>
            <a:graphicFrameLocks/>
          </p:cNvGraphicFramePr>
          <p:nvPr>
            <p:extLst>
              <p:ext uri="{D42A27DB-BD31-4B8C-83A1-F6EECF244321}">
                <p14:modId xmlns:p14="http://schemas.microsoft.com/office/powerpoint/2010/main" val="3088746757"/>
              </p:ext>
            </p:extLst>
          </p:nvPr>
        </p:nvGraphicFramePr>
        <p:xfrm>
          <a:off x="1058472" y="2502865"/>
          <a:ext cx="6799767" cy="3653584"/>
        </p:xfrm>
        <a:graphic>
          <a:graphicData uri="http://schemas.openxmlformats.org/drawingml/2006/table">
            <a:tbl>
              <a:tblPr firstRow="1" firstCol="1" bandRow="1">
                <a:tableStyleId>{3C2FFA5D-87B4-456A-9821-1D502468CF0F}</a:tableStyleId>
              </a:tblPr>
              <a:tblGrid>
                <a:gridCol w="1176358"/>
                <a:gridCol w="802665"/>
                <a:gridCol w="927794"/>
                <a:gridCol w="785897"/>
                <a:gridCol w="1056735"/>
                <a:gridCol w="1074915"/>
                <a:gridCol w="975403"/>
              </a:tblGrid>
              <a:tr h="306324">
                <a:tc rowSpan="2">
                  <a:txBody>
                    <a:bodyPr/>
                    <a:lstStyle/>
                    <a:p>
                      <a:pPr indent="266700" algn="ctr">
                        <a:lnSpc>
                          <a:spcPct val="105000"/>
                        </a:lnSpc>
                        <a:spcAft>
                          <a:spcPts val="0"/>
                        </a:spcAft>
                      </a:pPr>
                      <a:r>
                        <a:rPr lang="en-US" sz="1100" kern="0" spc="20" dirty="0">
                          <a:effectLst/>
                        </a:rPr>
                        <a:t> </a:t>
                      </a:r>
                      <a:endParaRPr lang="zh-CN" sz="1100" kern="100" spc="20" dirty="0">
                        <a:effectLst/>
                        <a:latin typeface="Times New Roman" panose="02020603050405020304" pitchFamily="18" charset="0"/>
                        <a:ea typeface="方正书宋简体"/>
                      </a:endParaRPr>
                    </a:p>
                  </a:txBody>
                  <a:tcPr marL="68580" marR="68580" marT="0" marB="0"/>
                </a:tc>
                <a:tc gridSpan="3">
                  <a:txBody>
                    <a:bodyPr/>
                    <a:lstStyle/>
                    <a:p>
                      <a:pPr indent="266700" algn="ctr">
                        <a:lnSpc>
                          <a:spcPct val="105000"/>
                        </a:lnSpc>
                        <a:spcAft>
                          <a:spcPts val="0"/>
                        </a:spcAft>
                      </a:pPr>
                      <a:r>
                        <a:rPr lang="zh-CN" sz="1800" kern="0" spc="20" dirty="0" smtClean="0">
                          <a:effectLst/>
                        </a:rPr>
                        <a:t>本文算法</a:t>
                      </a:r>
                      <a:endParaRPr lang="en-US" altLang="zh-CN" sz="1800" kern="0" spc="20" dirty="0" smtClean="0">
                        <a:effectLst/>
                      </a:endParaRPr>
                    </a:p>
                  </a:txBody>
                  <a:tcPr marL="68580" marR="68580" marT="0" marB="0"/>
                </a:tc>
                <a:tc hMerge="1">
                  <a:txBody>
                    <a:bodyPr/>
                    <a:lstStyle/>
                    <a:p>
                      <a:endParaRPr lang="zh-CN" altLang="en-US"/>
                    </a:p>
                  </a:txBody>
                  <a:tcPr/>
                </a:tc>
                <a:tc hMerge="1">
                  <a:txBody>
                    <a:bodyPr/>
                    <a:lstStyle/>
                    <a:p>
                      <a:endParaRPr lang="zh-CN" altLang="en-US"/>
                    </a:p>
                  </a:txBody>
                  <a:tcPr/>
                </a:tc>
                <a:tc gridSpan="3">
                  <a:txBody>
                    <a:bodyPr/>
                    <a:lstStyle/>
                    <a:p>
                      <a:pPr marL="0" indent="266700" algn="ctr" defTabSz="457200" rtl="0" eaLnBrk="1" latinLnBrk="0" hangingPunct="1">
                        <a:lnSpc>
                          <a:spcPct val="105000"/>
                        </a:lnSpc>
                        <a:spcAft>
                          <a:spcPts val="0"/>
                        </a:spcAft>
                      </a:pPr>
                      <a:r>
                        <a:rPr lang="en-US" altLang="zh-CN" sz="1800" kern="0" spc="20" dirty="0" smtClean="0">
                          <a:effectLst/>
                        </a:rPr>
                        <a:t>(Yi13)</a:t>
                      </a:r>
                      <a:endParaRPr lang="zh-CN" sz="1800" b="1" kern="0" spc="20" dirty="0">
                        <a:solidFill>
                          <a:schemeClr val="lt1"/>
                        </a:solidFill>
                        <a:effectLst/>
                        <a:latin typeface="+mn-lt"/>
                        <a:ea typeface="+mn-ea"/>
                        <a:cs typeface="+mn-cs"/>
                      </a:endParaRPr>
                    </a:p>
                  </a:txBody>
                  <a:tcPr marL="68580" marR="68580" marT="0" marB="0"/>
                </a:tc>
                <a:tc hMerge="1">
                  <a:txBody>
                    <a:bodyPr/>
                    <a:lstStyle/>
                    <a:p>
                      <a:endParaRPr lang="zh-CN" altLang="en-US"/>
                    </a:p>
                  </a:txBody>
                  <a:tcPr/>
                </a:tc>
                <a:tc hMerge="1">
                  <a:txBody>
                    <a:bodyPr/>
                    <a:lstStyle/>
                    <a:p>
                      <a:endParaRPr lang="zh-CN" altLang="en-US"/>
                    </a:p>
                  </a:txBody>
                  <a:tcPr/>
                </a:tc>
              </a:tr>
              <a:tr h="348133">
                <a:tc vMerge="1">
                  <a:txBody>
                    <a:bodyPr/>
                    <a:lstStyle/>
                    <a:p>
                      <a:endParaRPr lang="zh-CN" altLang="en-US"/>
                    </a:p>
                  </a:txBody>
                  <a:tcPr/>
                </a:tc>
                <a:tc gridSpan="3">
                  <a:txBody>
                    <a:bodyPr/>
                    <a:lstStyle/>
                    <a:p>
                      <a:pPr marL="0" marR="0" indent="266700" algn="ctr" defTabSz="457200" rtl="0" eaLnBrk="1" fontAlgn="auto" latinLnBrk="0" hangingPunct="1">
                        <a:lnSpc>
                          <a:spcPct val="105000"/>
                        </a:lnSpc>
                        <a:spcBef>
                          <a:spcPts val="0"/>
                        </a:spcBef>
                        <a:spcAft>
                          <a:spcPts val="0"/>
                        </a:spcAft>
                        <a:buClrTx/>
                        <a:buSzTx/>
                        <a:buFontTx/>
                        <a:buNone/>
                        <a:tabLst/>
                        <a:defRPr/>
                      </a:pPr>
                      <a:r>
                        <a:rPr lang="en-US" altLang="zh-CN" sz="1600" kern="0" spc="20" dirty="0" smtClean="0">
                          <a:effectLst/>
                        </a:rPr>
                        <a:t>28FPS</a:t>
                      </a:r>
                      <a:endParaRPr lang="zh-CN" sz="1600" b="1" kern="0" spc="20" dirty="0">
                        <a:solidFill>
                          <a:schemeClr val="bg1"/>
                        </a:solidFill>
                        <a:effectLst/>
                        <a:latin typeface="+mn-lt"/>
                        <a:ea typeface="+mn-ea"/>
                        <a:cs typeface="+mn-cs"/>
                      </a:endParaRPr>
                    </a:p>
                  </a:txBody>
                  <a:tcPr marL="68580" marR="68580" marT="0" marB="0"/>
                </a:tc>
                <a:tc hMerge="1">
                  <a:txBody>
                    <a:bodyPr/>
                    <a:lstStyle/>
                    <a:p>
                      <a:endParaRPr lang="zh-CN" altLang="en-US"/>
                    </a:p>
                  </a:txBody>
                  <a:tcPr/>
                </a:tc>
                <a:tc hMerge="1">
                  <a:txBody>
                    <a:bodyPr/>
                    <a:lstStyle/>
                    <a:p>
                      <a:endParaRPr lang="zh-CN" altLang="en-US"/>
                    </a:p>
                  </a:txBody>
                  <a:tcPr/>
                </a:tc>
                <a:tc gridSpan="3">
                  <a:txBody>
                    <a:bodyPr/>
                    <a:lstStyle/>
                    <a:p>
                      <a:pPr marL="0" marR="0" indent="266700" algn="ctr" defTabSz="457200" rtl="0" eaLnBrk="1" fontAlgn="auto" latinLnBrk="0" hangingPunct="1">
                        <a:lnSpc>
                          <a:spcPct val="105000"/>
                        </a:lnSpc>
                        <a:spcBef>
                          <a:spcPts val="0"/>
                        </a:spcBef>
                        <a:spcAft>
                          <a:spcPts val="0"/>
                        </a:spcAft>
                        <a:buClrTx/>
                        <a:buSzTx/>
                        <a:buFontTx/>
                        <a:buNone/>
                        <a:tabLst/>
                        <a:defRPr/>
                      </a:pPr>
                      <a:r>
                        <a:rPr lang="en-US" altLang="zh-CN" sz="1600" kern="0" spc="20" dirty="0" smtClean="0">
                          <a:effectLst/>
                        </a:rPr>
                        <a:t>45FPS</a:t>
                      </a:r>
                      <a:endParaRPr lang="zh-CN" sz="1600" b="1" kern="0" spc="20" dirty="0">
                        <a:solidFill>
                          <a:schemeClr val="bg1"/>
                        </a:solidFill>
                        <a:effectLst/>
                        <a:latin typeface="+mn-lt"/>
                        <a:ea typeface="+mn-ea"/>
                        <a:cs typeface="+mn-cs"/>
                      </a:endParaRPr>
                    </a:p>
                  </a:txBody>
                  <a:tcPr marL="68580" marR="68580" marT="0" marB="0"/>
                </a:tc>
                <a:tc hMerge="1">
                  <a:txBody>
                    <a:bodyPr/>
                    <a:lstStyle/>
                    <a:p>
                      <a:endParaRPr lang="zh-CN" altLang="en-US"/>
                    </a:p>
                  </a:txBody>
                  <a:tcPr/>
                </a:tc>
                <a:tc hMerge="1">
                  <a:txBody>
                    <a:bodyPr/>
                    <a:lstStyle/>
                    <a:p>
                      <a:endParaRPr lang="zh-CN" altLang="en-US"/>
                    </a:p>
                  </a:txBody>
                  <a:tcPr/>
                </a:tc>
              </a:tr>
              <a:tr h="158546">
                <a:tc>
                  <a:txBody>
                    <a:bodyPr/>
                    <a:lstStyle/>
                    <a:p>
                      <a:pPr indent="266700" algn="ctr">
                        <a:lnSpc>
                          <a:spcPct val="105000"/>
                        </a:lnSpc>
                        <a:spcAft>
                          <a:spcPts val="0"/>
                        </a:spcAft>
                      </a:pPr>
                      <a:r>
                        <a:rPr lang="en-US" sz="1200" kern="0" spc="20" dirty="0">
                          <a:effectLst/>
                        </a:rPr>
                        <a:t> </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dirty="0">
                          <a:effectLst/>
                        </a:rPr>
                        <a:t>P</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a:effectLst/>
                        </a:rPr>
                        <a:t>R</a:t>
                      </a:r>
                      <a:endParaRPr lang="zh-CN" sz="1200" kern="100" spc="2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dirty="0">
                          <a:effectLst/>
                        </a:rPr>
                        <a:t>F</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a:effectLst/>
                        </a:rPr>
                        <a:t>P</a:t>
                      </a:r>
                      <a:endParaRPr lang="zh-CN" sz="1200" kern="100" spc="2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dirty="0">
                          <a:effectLst/>
                        </a:rPr>
                        <a:t>R</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a:effectLst/>
                        </a:rPr>
                        <a:t>F</a:t>
                      </a:r>
                      <a:endParaRPr lang="zh-CN" sz="1200" kern="100" spc="20">
                        <a:effectLst/>
                        <a:latin typeface="Times New Roman" panose="02020603050405020304" pitchFamily="18" charset="0"/>
                        <a:ea typeface="方正书宋简体"/>
                      </a:endParaRPr>
                    </a:p>
                  </a:txBody>
                  <a:tcPr marL="68580" marR="68580" marT="0" marB="0"/>
                </a:tc>
              </a:tr>
              <a:tr h="255982">
                <a:tc>
                  <a:txBody>
                    <a:bodyPr/>
                    <a:lstStyle/>
                    <a:p>
                      <a:pPr indent="266700" algn="ctr">
                        <a:lnSpc>
                          <a:spcPct val="105000"/>
                        </a:lnSpc>
                        <a:spcAft>
                          <a:spcPts val="0"/>
                        </a:spcAft>
                      </a:pPr>
                      <a:r>
                        <a:rPr lang="en-US" sz="1200" kern="0" spc="20" dirty="0">
                          <a:effectLst/>
                        </a:rPr>
                        <a:t>Cars1</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dirty="0">
                          <a:effectLst/>
                        </a:rPr>
                        <a:t>0.648</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dirty="0">
                          <a:effectLst/>
                        </a:rPr>
                        <a:t>0.980</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a:effectLst/>
                        </a:rPr>
                        <a:t>0.780</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0.640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0.336</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0.441</a:t>
                      </a:r>
                      <a:endParaRPr lang="zh-CN" sz="1200" kern="0" spc="20" dirty="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dirty="0">
                          <a:effectLst/>
                        </a:rPr>
                        <a:t>Cars2</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0.701</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0.718</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0.710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0.399</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0.130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0.196</a:t>
                      </a:r>
                      <a:endParaRPr lang="zh-CN" sz="1200" kern="0" spc="2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Cars3</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0742</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0.860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0.797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0.640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0.210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0.316</a:t>
                      </a:r>
                      <a:endParaRPr lang="zh-CN" sz="1200" kern="0" spc="2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Cars4</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0.692</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0.662</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0.677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0.676</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0.271</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0.387</a:t>
                      </a:r>
                      <a:endParaRPr lang="zh-CN" sz="1200" kern="0" spc="20" dirty="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Cars5</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0.685</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0.733</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0.708</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0.724</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0.152</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0.251</a:t>
                      </a:r>
                      <a:endParaRPr lang="zh-CN" sz="1200" kern="0" spc="2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Cars6</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0.635</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0.709</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0.670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0.726</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0.190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0.302</a:t>
                      </a:r>
                      <a:endParaRPr lang="zh-CN" sz="1200" kern="0" spc="20" dirty="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Cars7</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0.618</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0.956</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0.750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0.657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0.287</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0.399</a:t>
                      </a:r>
                      <a:endParaRPr lang="zh-CN" sz="1200" kern="0" spc="2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Cars8</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0.684</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0.962</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0.800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0.653</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0.447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0.531</a:t>
                      </a:r>
                      <a:endParaRPr lang="zh-CN" sz="1200" kern="0" spc="2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People1</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0.486</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0.861</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0.621</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0.887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0.497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0.637</a:t>
                      </a:r>
                      <a:endParaRPr lang="zh-CN" sz="1200" kern="0" spc="20" dirty="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People2</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0.730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0.883</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0.799</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0.834</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0.602</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0.699</a:t>
                      </a:r>
                      <a:endParaRPr lang="zh-CN" sz="1200" kern="0" spc="20" dirty="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zh-CN" sz="1200" kern="0" spc="20">
                          <a:effectLst/>
                        </a:rPr>
                        <a:t>平均值</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b="1" kern="0" spc="20" dirty="0">
                          <a:effectLst/>
                        </a:rPr>
                        <a:t>0.673</a:t>
                      </a:r>
                      <a:endParaRPr lang="zh-CN" sz="1200" b="1"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b="1" kern="0" spc="20" dirty="0">
                          <a:effectLst/>
                        </a:rPr>
                        <a:t>0.834</a:t>
                      </a:r>
                      <a:endParaRPr lang="zh-CN" sz="1200" b="1"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b="1" kern="0" spc="20" dirty="0">
                          <a:effectLst/>
                        </a:rPr>
                        <a:t>0.745</a:t>
                      </a:r>
                      <a:endParaRPr lang="zh-CN" sz="1200" b="1"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0.664</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0.300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0.414</a:t>
                      </a:r>
                      <a:endParaRPr lang="zh-CN" sz="1200" kern="0" spc="20" dirty="0">
                        <a:solidFill>
                          <a:schemeClr val="dk1"/>
                        </a:solidFill>
                        <a:effectLst/>
                        <a:latin typeface="+mn-lt"/>
                        <a:ea typeface="+mn-ea"/>
                        <a:cs typeface="+mn-cs"/>
                      </a:endParaRPr>
                    </a:p>
                  </a:txBody>
                  <a:tcPr marL="68580" marR="68580" marT="0" marB="0"/>
                </a:tc>
              </a:tr>
            </a:tbl>
          </a:graphicData>
        </a:graphic>
      </p:graphicFrame>
    </p:spTree>
    <p:extLst>
      <p:ext uri="{BB962C8B-B14F-4D97-AF65-F5344CB8AC3E}">
        <p14:creationId xmlns:p14="http://schemas.microsoft.com/office/powerpoint/2010/main" val="330016252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0"/>
          <p:cNvSpPr>
            <a:spLocks noChangeArrowheads="1"/>
          </p:cNvSpPr>
          <p:nvPr/>
        </p:nvSpPr>
        <p:spPr bwMode="auto">
          <a:xfrm>
            <a:off x="-12700" y="0"/>
            <a:ext cx="9156700" cy="12033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099" name="图片 39"/>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38"/>
          <p:cNvSpPr>
            <a:spLocks noChangeArrowheads="1"/>
          </p:cNvSpPr>
          <p:nvPr/>
        </p:nvSpPr>
        <p:spPr bwMode="auto">
          <a:xfrm>
            <a:off x="163513" y="3082925"/>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rPr>
              <a:t>CONTENTS</a:t>
            </a:r>
            <a:endParaRPr lang="zh-CN" altLang="en-US"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endParaRPr>
          </a:p>
        </p:txBody>
      </p:sp>
      <p:grpSp>
        <p:nvGrpSpPr>
          <p:cNvPr id="4101" name="组合 42"/>
          <p:cNvGrpSpPr>
            <a:grpSpLocks/>
          </p:cNvGrpSpPr>
          <p:nvPr/>
        </p:nvGrpSpPr>
        <p:grpSpPr bwMode="auto">
          <a:xfrm>
            <a:off x="0" y="1304925"/>
            <a:ext cx="9144000" cy="57150"/>
            <a:chOff x="0" y="0"/>
            <a:chExt cx="8816454" cy="66133"/>
          </a:xfrm>
        </p:grpSpPr>
        <p:sp>
          <p:nvSpPr>
            <p:cNvPr id="4102" name="矩形 13"/>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03" name="矩形 14"/>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直接连接符 6"/>
          <p:cNvSpPr>
            <a:spLocks noChangeShapeType="1"/>
          </p:cNvSpPr>
          <p:nvPr/>
        </p:nvSpPr>
        <p:spPr bwMode="auto">
          <a:xfrm>
            <a:off x="4572000" y="6626225"/>
            <a:ext cx="4087813"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 name="文本框 11"/>
          <p:cNvSpPr>
            <a:spLocks noChangeArrowheads="1"/>
          </p:cNvSpPr>
          <p:nvPr/>
        </p:nvSpPr>
        <p:spPr bwMode="auto">
          <a:xfrm>
            <a:off x="2120900" y="2917825"/>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目录</a:t>
            </a:r>
            <a:endParaRPr lang="zh-CN" altLang="en-US" dirty="0"/>
          </a:p>
        </p:txBody>
      </p:sp>
      <p:sp>
        <p:nvSpPr>
          <p:cNvPr id="4106" name="文本框 16"/>
          <p:cNvSpPr>
            <a:spLocks noChangeArrowheads="1"/>
          </p:cNvSpPr>
          <p:nvPr/>
        </p:nvSpPr>
        <p:spPr bwMode="auto">
          <a:xfrm>
            <a:off x="3525838" y="2903538"/>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07" name="文本框 18"/>
          <p:cNvSpPr>
            <a:spLocks noChangeArrowheads="1"/>
          </p:cNvSpPr>
          <p:nvPr/>
        </p:nvSpPr>
        <p:spPr bwMode="auto">
          <a:xfrm>
            <a:off x="3984625" y="297021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t>研究背景</a:t>
            </a:r>
            <a:endParaRPr lang="zh-CN" altLang="en-US" dirty="0"/>
          </a:p>
        </p:txBody>
      </p:sp>
      <p:sp>
        <p:nvSpPr>
          <p:cNvPr id="4108" name="直接连接符 19"/>
          <p:cNvSpPr>
            <a:spLocks noChangeShapeType="1"/>
          </p:cNvSpPr>
          <p:nvPr/>
        </p:nvSpPr>
        <p:spPr bwMode="auto">
          <a:xfrm flipH="1">
            <a:off x="3736975"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9" name="文本框 20"/>
          <p:cNvSpPr>
            <a:spLocks noChangeArrowheads="1"/>
          </p:cNvSpPr>
          <p:nvPr/>
        </p:nvSpPr>
        <p:spPr bwMode="auto">
          <a:xfrm>
            <a:off x="6081713" y="2913063"/>
            <a:ext cx="377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1" name="直接连接符 22"/>
          <p:cNvSpPr>
            <a:spLocks noChangeShapeType="1"/>
          </p:cNvSpPr>
          <p:nvPr/>
        </p:nvSpPr>
        <p:spPr bwMode="auto">
          <a:xfrm flipH="1">
            <a:off x="6324600"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文本框 23"/>
          <p:cNvSpPr>
            <a:spLocks noChangeArrowheads="1"/>
          </p:cNvSpPr>
          <p:nvPr/>
        </p:nvSpPr>
        <p:spPr bwMode="auto">
          <a:xfrm>
            <a:off x="3525838" y="3482975"/>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3" name="文本框 24"/>
          <p:cNvSpPr>
            <a:spLocks noChangeArrowheads="1"/>
          </p:cNvSpPr>
          <p:nvPr/>
        </p:nvSpPr>
        <p:spPr bwMode="auto">
          <a:xfrm>
            <a:off x="6535321" y="2991703"/>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图像显著性检测</a:t>
            </a:r>
            <a:endParaRPr lang="zh-CN" altLang="en-US" dirty="0">
              <a:latin typeface="+mn-ea"/>
              <a:ea typeface="+mn-ea"/>
            </a:endParaRPr>
          </a:p>
        </p:txBody>
      </p:sp>
      <p:sp>
        <p:nvSpPr>
          <p:cNvPr id="4114" name="直接连接符 25"/>
          <p:cNvSpPr>
            <a:spLocks noChangeShapeType="1"/>
          </p:cNvSpPr>
          <p:nvPr/>
        </p:nvSpPr>
        <p:spPr bwMode="auto">
          <a:xfrm flipH="1">
            <a:off x="3736975"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5" name="文本框 26"/>
          <p:cNvSpPr>
            <a:spLocks noChangeArrowheads="1"/>
          </p:cNvSpPr>
          <p:nvPr/>
        </p:nvSpPr>
        <p:spPr bwMode="auto">
          <a:xfrm>
            <a:off x="6081713" y="3492500"/>
            <a:ext cx="3778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4</a:t>
            </a:r>
            <a:endParaRPr lang="zh-CN" altLang="en-US"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6" name="文本框 27"/>
          <p:cNvSpPr>
            <a:spLocks noChangeArrowheads="1"/>
          </p:cNvSpPr>
          <p:nvPr/>
        </p:nvSpPr>
        <p:spPr bwMode="auto">
          <a:xfrm>
            <a:off x="4018002" y="355008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rgbClr val="3F3F3F"/>
                </a:solidFill>
                <a:latin typeface="+mn-ea"/>
                <a:ea typeface="+mn-ea"/>
              </a:rPr>
              <a:t>图像</a:t>
            </a:r>
            <a:r>
              <a:rPr lang="zh-CN" altLang="en-US" dirty="0" smtClean="0">
                <a:solidFill>
                  <a:srgbClr val="3F3F3F"/>
                </a:solidFill>
                <a:latin typeface="+mn-ea"/>
                <a:ea typeface="+mn-ea"/>
              </a:rPr>
              <a:t>填充</a:t>
            </a:r>
            <a:endParaRPr lang="zh-CN" altLang="en-US" dirty="0">
              <a:latin typeface="+mn-ea"/>
              <a:ea typeface="+mn-ea"/>
            </a:endParaRPr>
          </a:p>
        </p:txBody>
      </p:sp>
      <p:sp>
        <p:nvSpPr>
          <p:cNvPr id="4117" name="直接连接符 28"/>
          <p:cNvSpPr>
            <a:spLocks noChangeShapeType="1"/>
          </p:cNvSpPr>
          <p:nvPr/>
        </p:nvSpPr>
        <p:spPr bwMode="auto">
          <a:xfrm flipH="1">
            <a:off x="6324600"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8" name="文本框 29"/>
          <p:cNvSpPr>
            <a:spLocks noChangeArrowheads="1"/>
          </p:cNvSpPr>
          <p:nvPr/>
        </p:nvSpPr>
        <p:spPr bwMode="auto">
          <a:xfrm>
            <a:off x="3525838" y="4056063"/>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9" name="文本框 30"/>
          <p:cNvSpPr>
            <a:spLocks noChangeArrowheads="1"/>
          </p:cNvSpPr>
          <p:nvPr/>
        </p:nvSpPr>
        <p:spPr bwMode="auto">
          <a:xfrm>
            <a:off x="6535321" y="3584516"/>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视频</a:t>
            </a:r>
            <a:r>
              <a:rPr lang="zh-CN" altLang="en-US" dirty="0" smtClean="0">
                <a:solidFill>
                  <a:srgbClr val="3F3F3F"/>
                </a:solidFill>
                <a:latin typeface="+mn-ea"/>
                <a:ea typeface="+mn-ea"/>
              </a:rPr>
              <a:t>背景减除</a:t>
            </a:r>
            <a:endParaRPr lang="zh-CN" altLang="en-US" dirty="0">
              <a:latin typeface="+mn-ea"/>
              <a:ea typeface="+mn-ea"/>
            </a:endParaRPr>
          </a:p>
        </p:txBody>
      </p:sp>
      <p:sp>
        <p:nvSpPr>
          <p:cNvPr id="4120" name="直接连接符 31"/>
          <p:cNvSpPr>
            <a:spLocks noChangeShapeType="1"/>
          </p:cNvSpPr>
          <p:nvPr/>
        </p:nvSpPr>
        <p:spPr bwMode="auto">
          <a:xfrm flipH="1">
            <a:off x="3736975" y="4235450"/>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2" name="文本框 33"/>
          <p:cNvSpPr>
            <a:spLocks noChangeArrowheads="1"/>
          </p:cNvSpPr>
          <p:nvPr/>
        </p:nvSpPr>
        <p:spPr bwMode="auto">
          <a:xfrm>
            <a:off x="4022397" y="4200751"/>
            <a:ext cx="1338828" cy="369332"/>
          </a:xfrm>
          <a:prstGeom prst="rect">
            <a:avLst/>
          </a:prstGeom>
          <a:solidFill>
            <a:srgbClr val="5C307D"/>
          </a:solidFill>
          <a:ln>
            <a:noFill/>
          </a:ln>
          <a:extLst/>
        </p:spPr>
        <p:txBody>
          <a:bodyPr wrap="none">
            <a:spAutoFit/>
          </a:bodyPr>
          <a:lstStyle/>
          <a:p>
            <a:r>
              <a:rPr lang="zh-CN" altLang="en-US" dirty="0" smtClean="0">
                <a:solidFill>
                  <a:schemeClr val="bg1"/>
                </a:solidFill>
                <a:latin typeface="+mn-ea"/>
                <a:ea typeface="+mn-ea"/>
              </a:rPr>
              <a:t>总结与展望</a:t>
            </a:r>
            <a:endParaRPr lang="zh-CN" altLang="en-US" dirty="0">
              <a:solidFill>
                <a:schemeClr val="bg1"/>
              </a:solidFill>
              <a:latin typeface="+mn-ea"/>
              <a:ea typeface="+mn-ea"/>
            </a:endParaRPr>
          </a:p>
        </p:txBody>
      </p:sp>
      <p:sp>
        <p:nvSpPr>
          <p:cNvPr id="4124" name="椭圆 16"/>
          <p:cNvSpPr>
            <a:spLocks noChangeArrowheads="1"/>
          </p:cNvSpPr>
          <p:nvPr/>
        </p:nvSpPr>
        <p:spPr bwMode="auto">
          <a:xfrm>
            <a:off x="8370888" y="6346825"/>
            <a:ext cx="288925" cy="2889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5" name="椭圆 17"/>
          <p:cNvSpPr>
            <a:spLocks noChangeArrowheads="1"/>
          </p:cNvSpPr>
          <p:nvPr/>
        </p:nvSpPr>
        <p:spPr bwMode="auto">
          <a:xfrm>
            <a:off x="8691563" y="6029325"/>
            <a:ext cx="288925" cy="2889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6" name="直接连接符 7"/>
          <p:cNvSpPr>
            <a:spLocks noChangeShapeType="1"/>
          </p:cNvSpPr>
          <p:nvPr/>
        </p:nvSpPr>
        <p:spPr bwMode="auto">
          <a:xfrm>
            <a:off x="3278188" y="2994025"/>
            <a:ext cx="1587" cy="1547813"/>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5367002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447930" y="1843684"/>
            <a:ext cx="8275383" cy="4801314"/>
          </a:xfrm>
          <a:prstGeom prst="rect">
            <a:avLst/>
          </a:prstGeom>
        </p:spPr>
        <p:txBody>
          <a:bodyPr wrap="square">
            <a:spAutoFit/>
          </a:bodyPr>
          <a:lstStyle/>
          <a:p>
            <a:pPr marL="285750" indent="-285750">
              <a:buFont typeface="Wingdings" panose="05000000000000000000" pitchFamily="2" charset="2"/>
              <a:buChar char="u"/>
            </a:pPr>
            <a:r>
              <a:rPr lang="zh-CN" altLang="en-US" dirty="0" smtClean="0">
                <a:solidFill>
                  <a:srgbClr val="000000"/>
                </a:solidFill>
                <a:latin typeface="SimSun" panose="02010600030101010101" pitchFamily="2" charset="-122"/>
                <a:ea typeface="SimSun" panose="02010600030101010101" pitchFamily="2" charset="-122"/>
              </a:rPr>
              <a:t>本文的主要</a:t>
            </a:r>
            <a:r>
              <a:rPr lang="zh-CN" altLang="en-US" dirty="0" smtClean="0">
                <a:solidFill>
                  <a:srgbClr val="000000"/>
                </a:solidFill>
                <a:latin typeface="SimSun" panose="02010600030101010101" pitchFamily="2" charset="-122"/>
                <a:ea typeface="SimSun" panose="02010600030101010101" pitchFamily="2" charset="-122"/>
              </a:rPr>
              <a:t>创新</a:t>
            </a:r>
            <a:r>
              <a:rPr lang="zh-CN" altLang="en-US" dirty="0">
                <a:solidFill>
                  <a:srgbClr val="000000"/>
                </a:solidFill>
                <a:latin typeface="SimSun" panose="02010600030101010101" pitchFamily="2" charset="-122"/>
                <a:ea typeface="SimSun" panose="02010600030101010101" pitchFamily="2" charset="-122"/>
              </a:rPr>
              <a:t>点</a:t>
            </a:r>
            <a:r>
              <a:rPr lang="zh-CN" altLang="en-US" dirty="0" smtClean="0">
                <a:solidFill>
                  <a:srgbClr val="000000"/>
                </a:solidFill>
                <a:latin typeface="SimSun" panose="02010600030101010101" pitchFamily="2" charset="-122"/>
                <a:ea typeface="SimSun" panose="02010600030101010101" pitchFamily="2" charset="-122"/>
              </a:rPr>
              <a:t>总结</a:t>
            </a:r>
            <a:r>
              <a:rPr lang="zh-CN" altLang="en-US" dirty="0" smtClean="0">
                <a:solidFill>
                  <a:srgbClr val="000000"/>
                </a:solidFill>
                <a:latin typeface="SimSun" panose="02010600030101010101" pitchFamily="2" charset="-122"/>
                <a:ea typeface="SimSun" panose="02010600030101010101" pitchFamily="2" charset="-122"/>
              </a:rPr>
              <a:t>如下：</a:t>
            </a:r>
            <a:endParaRPr lang="en-US" altLang="zh-CN" dirty="0" smtClean="0">
              <a:solidFill>
                <a:srgbClr val="000000"/>
              </a:solidFill>
              <a:latin typeface="SimSun" panose="02010600030101010101" pitchFamily="2" charset="-122"/>
              <a:ea typeface="SimSun" panose="02010600030101010101" pitchFamily="2" charset="-122"/>
            </a:endParaRPr>
          </a:p>
          <a:p>
            <a:pPr marL="342900" indent="-342900">
              <a:buFont typeface="Wingdings" panose="05000000000000000000" pitchFamily="2" charset="2"/>
              <a:buChar char="l"/>
            </a:pPr>
            <a:r>
              <a:rPr lang="zh-CN" altLang="en-US" dirty="0" smtClean="0">
                <a:solidFill>
                  <a:srgbClr val="000000"/>
                </a:solidFill>
                <a:latin typeface="SimSun" panose="02010600030101010101" pitchFamily="2" charset="-122"/>
                <a:ea typeface="SimSun" panose="02010600030101010101" pitchFamily="2" charset="-122"/>
              </a:rPr>
              <a:t>提出</a:t>
            </a:r>
            <a:r>
              <a:rPr lang="zh-CN" altLang="en-US" dirty="0">
                <a:solidFill>
                  <a:srgbClr val="000000"/>
                </a:solidFill>
                <a:latin typeface="SimSun" panose="02010600030101010101" pitchFamily="2" charset="-122"/>
                <a:ea typeface="SimSun" panose="02010600030101010101" pitchFamily="2" charset="-122"/>
              </a:rPr>
              <a:t>了一种</a:t>
            </a:r>
            <a:r>
              <a:rPr lang="zh-CN" altLang="en-US" b="1" dirty="0">
                <a:solidFill>
                  <a:srgbClr val="000000"/>
                </a:solidFill>
                <a:latin typeface="SimSun" panose="02010600030101010101" pitchFamily="2" charset="-122"/>
                <a:ea typeface="SimSun" panose="02010600030101010101" pitchFamily="2" charset="-122"/>
              </a:rPr>
              <a:t>基于区域合并的图像显著性区域检测</a:t>
            </a:r>
            <a:r>
              <a:rPr lang="zh-CN" altLang="en-US" dirty="0">
                <a:solidFill>
                  <a:srgbClr val="000000"/>
                </a:solidFill>
                <a:latin typeface="SimSun" panose="02010600030101010101" pitchFamily="2" charset="-122"/>
                <a:ea typeface="SimSun" panose="02010600030101010101" pitchFamily="2" charset="-122"/>
              </a:rPr>
              <a:t>算法。该算法以区域合并</a:t>
            </a:r>
            <a:r>
              <a:rPr lang="zh-CN" altLang="en-US" dirty="0" smtClean="0">
                <a:solidFill>
                  <a:srgbClr val="000000"/>
                </a:solidFill>
                <a:latin typeface="SimSun" panose="02010600030101010101" pitchFamily="2" charset="-122"/>
                <a:ea typeface="SimSun" panose="02010600030101010101" pitchFamily="2" charset="-122"/>
              </a:rPr>
              <a:t>的方式</a:t>
            </a:r>
            <a:r>
              <a:rPr lang="zh-CN" altLang="en-US" dirty="0">
                <a:solidFill>
                  <a:srgbClr val="000000"/>
                </a:solidFill>
                <a:latin typeface="SimSun" panose="02010600030101010101" pitchFamily="2" charset="-122"/>
                <a:ea typeface="SimSun" panose="02010600030101010101" pitchFamily="2" charset="-122"/>
              </a:rPr>
              <a:t>逐渐将图像由初始状态下的多个区域合并为包含显著性对象和背景</a:t>
            </a:r>
            <a:r>
              <a:rPr lang="zh-CN" altLang="en-US" dirty="0" smtClean="0">
                <a:solidFill>
                  <a:srgbClr val="000000"/>
                </a:solidFill>
                <a:latin typeface="SimSun" panose="02010600030101010101" pitchFamily="2" charset="-122"/>
                <a:ea typeface="SimSun" panose="02010600030101010101" pitchFamily="2" charset="-122"/>
              </a:rPr>
              <a:t>的两</a:t>
            </a:r>
            <a:r>
              <a:rPr lang="zh-CN" altLang="en-US" dirty="0">
                <a:solidFill>
                  <a:srgbClr val="000000"/>
                </a:solidFill>
                <a:latin typeface="SimSun" panose="02010600030101010101" pitchFamily="2" charset="-122"/>
                <a:ea typeface="SimSun" panose="02010600030101010101" pitchFamily="2" charset="-122"/>
              </a:rPr>
              <a:t>个区域</a:t>
            </a:r>
            <a:r>
              <a:rPr lang="zh-CN" altLang="en-US" dirty="0" smtClean="0">
                <a:solidFill>
                  <a:srgbClr val="000000"/>
                </a:solidFill>
                <a:latin typeface="SimSun" panose="02010600030101010101" pitchFamily="2" charset="-122"/>
                <a:ea typeface="SimSun" panose="02010600030101010101" pitchFamily="2" charset="-122"/>
              </a:rPr>
              <a:t>。实验</a:t>
            </a:r>
            <a:r>
              <a:rPr lang="zh-CN" altLang="en-US" dirty="0">
                <a:solidFill>
                  <a:srgbClr val="000000"/>
                </a:solidFill>
                <a:latin typeface="SimSun" panose="02010600030101010101" pitchFamily="2" charset="-122"/>
                <a:ea typeface="SimSun" panose="02010600030101010101" pitchFamily="2" charset="-122"/>
              </a:rPr>
              <a:t>证明该算法的效率及前景检测准确度均较高</a:t>
            </a:r>
            <a:r>
              <a:rPr lang="zh-CN" altLang="en-US" dirty="0" smtClean="0">
                <a:solidFill>
                  <a:srgbClr val="000000"/>
                </a:solidFill>
                <a:latin typeface="SimSun" panose="02010600030101010101" pitchFamily="2" charset="-122"/>
                <a:ea typeface="SimSun" panose="02010600030101010101" pitchFamily="2" charset="-122"/>
              </a:rPr>
              <a:t>，在 </a:t>
            </a:r>
            <a:r>
              <a:rPr lang="en-US" altLang="zh-CN" dirty="0">
                <a:solidFill>
                  <a:srgbClr val="000000"/>
                </a:solidFill>
                <a:latin typeface="TeXGyreTermes-Regular"/>
                <a:ea typeface="SimSun" panose="02010600030101010101" pitchFamily="2" charset="-122"/>
              </a:rPr>
              <a:t>ECSSD </a:t>
            </a:r>
            <a:r>
              <a:rPr lang="zh-CN" altLang="en-US" dirty="0">
                <a:solidFill>
                  <a:srgbClr val="000000"/>
                </a:solidFill>
                <a:latin typeface="SimSun" panose="02010600030101010101" pitchFamily="2" charset="-122"/>
                <a:ea typeface="SimSun" panose="02010600030101010101" pitchFamily="2" charset="-122"/>
              </a:rPr>
              <a:t>数据</a:t>
            </a:r>
            <a:r>
              <a:rPr lang="zh-CN" altLang="en-US" dirty="0" smtClean="0">
                <a:solidFill>
                  <a:srgbClr val="000000"/>
                </a:solidFill>
                <a:latin typeface="SimSun" panose="02010600030101010101" pitchFamily="2" charset="-122"/>
                <a:ea typeface="SimSun" panose="02010600030101010101" pitchFamily="2" charset="-122"/>
              </a:rPr>
              <a:t>集中的结果优于其他</a:t>
            </a:r>
            <a:r>
              <a:rPr lang="zh-CN" altLang="en-US" dirty="0">
                <a:solidFill>
                  <a:srgbClr val="000000"/>
                </a:solidFill>
                <a:latin typeface="SimSun" panose="02010600030101010101" pitchFamily="2" charset="-122"/>
                <a:ea typeface="SimSun" panose="02010600030101010101" pitchFamily="2" charset="-122"/>
              </a:rPr>
              <a:t>同类算法</a:t>
            </a:r>
            <a:r>
              <a:rPr lang="zh-CN" altLang="en-US" dirty="0" smtClean="0">
                <a:solidFill>
                  <a:srgbClr val="000000"/>
                </a:solidFill>
                <a:latin typeface="SimSun" panose="02010600030101010101" pitchFamily="2" charset="-122"/>
                <a:ea typeface="SimSun" panose="02010600030101010101" pitchFamily="2" charset="-122"/>
              </a:rPr>
              <a:t>；</a:t>
            </a:r>
            <a:endParaRPr lang="en-US" altLang="zh-CN" dirty="0" smtClean="0">
              <a:solidFill>
                <a:srgbClr val="000000"/>
              </a:solidFill>
              <a:latin typeface="SimSun" panose="02010600030101010101" pitchFamily="2" charset="-122"/>
              <a:ea typeface="SimSun" panose="02010600030101010101" pitchFamily="2" charset="-122"/>
            </a:endParaRPr>
          </a:p>
          <a:p>
            <a:pPr marL="342900" indent="-342900">
              <a:buFont typeface="Wingdings" panose="05000000000000000000" pitchFamily="2" charset="2"/>
              <a:buChar char="l"/>
            </a:pPr>
            <a:r>
              <a:rPr lang="zh-CN" altLang="en-US" dirty="0" smtClean="0">
                <a:solidFill>
                  <a:srgbClr val="000000"/>
                </a:solidFill>
                <a:latin typeface="SimSun" panose="02010600030101010101" pitchFamily="2" charset="-122"/>
                <a:ea typeface="SimSun" panose="02010600030101010101" pitchFamily="2" charset="-122"/>
              </a:rPr>
              <a:t>提出</a:t>
            </a:r>
            <a:r>
              <a:rPr lang="zh-CN" altLang="en-US" dirty="0">
                <a:solidFill>
                  <a:srgbClr val="000000"/>
                </a:solidFill>
                <a:latin typeface="SimSun" panose="02010600030101010101" pitchFamily="2" charset="-122"/>
                <a:ea typeface="SimSun" panose="02010600030101010101" pitchFamily="2" charset="-122"/>
              </a:rPr>
              <a:t>了一种</a:t>
            </a:r>
            <a:r>
              <a:rPr lang="zh-CN" altLang="en-US" b="1" dirty="0">
                <a:solidFill>
                  <a:srgbClr val="000000"/>
                </a:solidFill>
                <a:latin typeface="SimSun" panose="02010600030101010101" pitchFamily="2" charset="-122"/>
                <a:ea typeface="SimSun" panose="02010600030101010101" pitchFamily="2" charset="-122"/>
              </a:rPr>
              <a:t>基于样本的两阶段快速图像填充</a:t>
            </a:r>
            <a:r>
              <a:rPr lang="zh-CN" altLang="en-US" dirty="0">
                <a:solidFill>
                  <a:srgbClr val="000000"/>
                </a:solidFill>
                <a:latin typeface="SimSun" panose="02010600030101010101" pitchFamily="2" charset="-122"/>
                <a:ea typeface="SimSun" panose="02010600030101010101" pitchFamily="2" charset="-122"/>
              </a:rPr>
              <a:t>算法</a:t>
            </a:r>
            <a:r>
              <a:rPr lang="zh-CN" altLang="en-US" dirty="0" smtClean="0">
                <a:solidFill>
                  <a:srgbClr val="000000"/>
                </a:solidFill>
                <a:latin typeface="SimSun" panose="02010600030101010101" pitchFamily="2" charset="-122"/>
                <a:ea typeface="SimSun" panose="02010600030101010101" pitchFamily="2" charset="-122"/>
              </a:rPr>
              <a:t>。基于分块</a:t>
            </a:r>
            <a:r>
              <a:rPr lang="en-US" altLang="zh-CN" dirty="0" smtClean="0">
                <a:solidFill>
                  <a:srgbClr val="000000"/>
                </a:solidFill>
                <a:latin typeface="SimSun" panose="02010600030101010101" pitchFamily="2" charset="-122"/>
                <a:ea typeface="SimSun" panose="02010600030101010101" pitchFamily="2" charset="-122"/>
              </a:rPr>
              <a:t>GST</a:t>
            </a:r>
            <a:r>
              <a:rPr lang="zh-CN" altLang="en-US" dirty="0" smtClean="0">
                <a:solidFill>
                  <a:srgbClr val="000000"/>
                </a:solidFill>
                <a:latin typeface="SimSun" panose="02010600030101010101" pitchFamily="2" charset="-122"/>
                <a:ea typeface="SimSun" panose="02010600030101010101" pitchFamily="2" charset="-122"/>
              </a:rPr>
              <a:t>确定填充优先级，通过分块结构测试和动态搜索窗口加快算法速度。实验</a:t>
            </a:r>
            <a:r>
              <a:rPr lang="zh-CN" altLang="en-US" dirty="0">
                <a:solidFill>
                  <a:srgbClr val="000000"/>
                </a:solidFill>
                <a:latin typeface="SimSun" panose="02010600030101010101" pitchFamily="2" charset="-122"/>
                <a:ea typeface="SimSun" panose="02010600030101010101" pitchFamily="2" charset="-122"/>
              </a:rPr>
              <a:t>结果证明该算法</a:t>
            </a:r>
            <a:r>
              <a:rPr lang="zh-CN" altLang="en-US" dirty="0" smtClean="0">
                <a:solidFill>
                  <a:srgbClr val="000000"/>
                </a:solidFill>
                <a:latin typeface="SimSun" panose="02010600030101010101" pitchFamily="2" charset="-122"/>
                <a:ea typeface="SimSun" panose="02010600030101010101" pitchFamily="2" charset="-122"/>
              </a:rPr>
              <a:t>填充</a:t>
            </a:r>
            <a:r>
              <a:rPr lang="zh-CN" altLang="en-US" dirty="0">
                <a:solidFill>
                  <a:srgbClr val="000000"/>
                </a:solidFill>
                <a:latin typeface="SimSun" panose="02010600030101010101" pitchFamily="2" charset="-122"/>
                <a:ea typeface="SimSun" panose="02010600030101010101" pitchFamily="2" charset="-122"/>
              </a:rPr>
              <a:t>结果结构连续性较好，且在速度上相比同类算法</a:t>
            </a:r>
            <a:r>
              <a:rPr lang="zh-CN" altLang="en-US" dirty="0" smtClean="0">
                <a:solidFill>
                  <a:srgbClr val="000000"/>
                </a:solidFill>
                <a:latin typeface="SimSun" panose="02010600030101010101" pitchFamily="2" charset="-122"/>
                <a:ea typeface="SimSun" panose="02010600030101010101" pitchFamily="2" charset="-122"/>
              </a:rPr>
              <a:t>有较大</a:t>
            </a:r>
            <a:r>
              <a:rPr lang="zh-CN" altLang="en-US" dirty="0">
                <a:solidFill>
                  <a:srgbClr val="000000"/>
                </a:solidFill>
                <a:latin typeface="SimSun" panose="02010600030101010101" pitchFamily="2" charset="-122"/>
                <a:ea typeface="SimSun" panose="02010600030101010101" pitchFamily="2" charset="-122"/>
              </a:rPr>
              <a:t>提高</a:t>
            </a:r>
            <a:r>
              <a:rPr lang="zh-CN" altLang="en-US" dirty="0" smtClean="0">
                <a:solidFill>
                  <a:srgbClr val="000000"/>
                </a:solidFill>
                <a:latin typeface="SimSun" panose="02010600030101010101" pitchFamily="2" charset="-122"/>
                <a:ea typeface="SimSun" panose="02010600030101010101" pitchFamily="2" charset="-122"/>
              </a:rPr>
              <a:t>；</a:t>
            </a:r>
            <a:endParaRPr lang="en-US" altLang="zh-CN" dirty="0" smtClean="0">
              <a:solidFill>
                <a:srgbClr val="000000"/>
              </a:solidFill>
              <a:latin typeface="SimSun" panose="02010600030101010101" pitchFamily="2" charset="-122"/>
              <a:ea typeface="SimSun" panose="02010600030101010101" pitchFamily="2" charset="-122"/>
            </a:endParaRPr>
          </a:p>
          <a:p>
            <a:pPr marL="342900" indent="-342900">
              <a:buFont typeface="Wingdings" panose="05000000000000000000" pitchFamily="2" charset="2"/>
              <a:buChar char="l"/>
            </a:pPr>
            <a:r>
              <a:rPr lang="zh-CN" altLang="en-US" dirty="0" smtClean="0">
                <a:solidFill>
                  <a:srgbClr val="000000"/>
                </a:solidFill>
                <a:latin typeface="SimSun" panose="02010600030101010101" pitchFamily="2" charset="-122"/>
                <a:ea typeface="SimSun" panose="02010600030101010101" pitchFamily="2" charset="-122"/>
              </a:rPr>
              <a:t>提出</a:t>
            </a:r>
            <a:r>
              <a:rPr lang="zh-CN" altLang="en-US" dirty="0">
                <a:solidFill>
                  <a:srgbClr val="000000"/>
                </a:solidFill>
                <a:latin typeface="SimSun" panose="02010600030101010101" pitchFamily="2" charset="-122"/>
                <a:ea typeface="SimSun" panose="02010600030101010101" pitchFamily="2" charset="-122"/>
              </a:rPr>
              <a:t>了一种针对移动相机的快速背景减除算法</a:t>
            </a:r>
            <a:r>
              <a:rPr lang="zh-CN" altLang="en-US" dirty="0" smtClean="0">
                <a:solidFill>
                  <a:srgbClr val="000000"/>
                </a:solidFill>
                <a:latin typeface="SimSun" panose="02010600030101010101" pitchFamily="2" charset="-122"/>
                <a:ea typeface="SimSun" panose="02010600030101010101" pitchFamily="2" charset="-122"/>
              </a:rPr>
              <a:t>。基于</a:t>
            </a:r>
            <a:r>
              <a:rPr lang="zh-CN" altLang="en-US" b="1" dirty="0" smtClean="0">
                <a:solidFill>
                  <a:srgbClr val="000000"/>
                </a:solidFill>
                <a:latin typeface="SimSun" panose="02010600030101010101" pitchFamily="2" charset="-122"/>
                <a:ea typeface="SimSun" panose="02010600030101010101" pitchFamily="2" charset="-122"/>
              </a:rPr>
              <a:t>稀疏光流</a:t>
            </a:r>
            <a:r>
              <a:rPr lang="en-US" altLang="zh-CN" b="1" dirty="0" smtClean="0">
                <a:solidFill>
                  <a:srgbClr val="000000"/>
                </a:solidFill>
                <a:latin typeface="SimSun" panose="02010600030101010101" pitchFamily="2" charset="-122"/>
                <a:ea typeface="SimSun" panose="02010600030101010101" pitchFamily="2" charset="-122"/>
              </a:rPr>
              <a:t>+</a:t>
            </a:r>
            <a:r>
              <a:rPr lang="zh-CN" altLang="en-US" b="1" dirty="0" smtClean="0">
                <a:solidFill>
                  <a:srgbClr val="000000"/>
                </a:solidFill>
                <a:latin typeface="SimSun" panose="02010600030101010101" pitchFamily="2" charset="-122"/>
                <a:ea typeface="SimSun" panose="02010600030101010101" pitchFamily="2" charset="-122"/>
              </a:rPr>
              <a:t>区域增长</a:t>
            </a:r>
            <a:r>
              <a:rPr lang="zh-CN" altLang="en-US" dirty="0" smtClean="0">
                <a:solidFill>
                  <a:srgbClr val="000000"/>
                </a:solidFill>
                <a:latin typeface="SimSun" panose="02010600030101010101" pitchFamily="2" charset="-122"/>
                <a:ea typeface="SimSun" panose="02010600030101010101" pitchFamily="2" charset="-122"/>
              </a:rPr>
              <a:t>以及</a:t>
            </a:r>
            <a:r>
              <a:rPr lang="en-US" altLang="zh-CN" b="1" dirty="0" smtClean="0">
                <a:solidFill>
                  <a:srgbClr val="000000"/>
                </a:solidFill>
                <a:latin typeface="SimSun" panose="02010600030101010101" pitchFamily="2" charset="-122"/>
                <a:ea typeface="SimSun" panose="02010600030101010101" pitchFamily="2" charset="-122"/>
              </a:rPr>
              <a:t>ASAPW</a:t>
            </a:r>
            <a:r>
              <a:rPr lang="en-US" altLang="zh-CN" b="1" dirty="0">
                <a:solidFill>
                  <a:srgbClr val="000000"/>
                </a:solidFill>
                <a:latin typeface="SimSun" panose="02010600030101010101" pitchFamily="2" charset="-122"/>
                <a:ea typeface="SimSun" panose="02010600030101010101" pitchFamily="2" charset="-122"/>
              </a:rPr>
              <a:t>+</a:t>
            </a:r>
            <a:r>
              <a:rPr lang="zh-CN" altLang="en-US" b="1" dirty="0" smtClean="0">
                <a:solidFill>
                  <a:srgbClr val="000000"/>
                </a:solidFill>
                <a:latin typeface="SimSun" panose="02010600030101010101" pitchFamily="2" charset="-122"/>
                <a:ea typeface="SimSun" panose="02010600030101010101" pitchFamily="2" charset="-122"/>
              </a:rPr>
              <a:t>背景模型</a:t>
            </a:r>
            <a:r>
              <a:rPr lang="zh-CN" altLang="en-US" dirty="0" smtClean="0">
                <a:solidFill>
                  <a:srgbClr val="000000"/>
                </a:solidFill>
                <a:latin typeface="SimSun" panose="02010600030101010101" pitchFamily="2" charset="-122"/>
                <a:ea typeface="SimSun" panose="02010600030101010101" pitchFamily="2" charset="-122"/>
              </a:rPr>
              <a:t>分别得到基于运动和外观线索的粗略前景结果，随后通过 </a:t>
            </a:r>
            <a:r>
              <a:rPr lang="en-US" altLang="zh-CN" dirty="0">
                <a:solidFill>
                  <a:srgbClr val="000000"/>
                </a:solidFill>
                <a:latin typeface="TeXGyreTermes-Regular"/>
                <a:ea typeface="SimSun" panose="02010600030101010101" pitchFamily="2" charset="-122"/>
              </a:rPr>
              <a:t>MRF </a:t>
            </a:r>
            <a:r>
              <a:rPr lang="zh-CN" altLang="en-US" dirty="0">
                <a:solidFill>
                  <a:srgbClr val="000000"/>
                </a:solidFill>
                <a:latin typeface="SimSun" panose="02010600030101010101" pitchFamily="2" charset="-122"/>
                <a:ea typeface="SimSun" panose="02010600030101010101" pitchFamily="2" charset="-122"/>
              </a:rPr>
              <a:t>优化获得最终结果。实验结果表明，该算法的前景提取准确度</a:t>
            </a:r>
            <a:r>
              <a:rPr lang="zh-CN" altLang="en-US" dirty="0" smtClean="0">
                <a:solidFill>
                  <a:srgbClr val="000000"/>
                </a:solidFill>
                <a:latin typeface="SimSun" panose="02010600030101010101" pitchFamily="2" charset="-122"/>
                <a:ea typeface="SimSun" panose="02010600030101010101" pitchFamily="2" charset="-122"/>
              </a:rPr>
              <a:t>达到</a:t>
            </a:r>
            <a:r>
              <a:rPr lang="zh-CN" altLang="en-US" dirty="0">
                <a:solidFill>
                  <a:srgbClr val="000000"/>
                </a:solidFill>
                <a:latin typeface="SimSun" panose="02010600030101010101" pitchFamily="2" charset="-122"/>
                <a:ea typeface="SimSun" panose="02010600030101010101" pitchFamily="2" charset="-122"/>
              </a:rPr>
              <a:t>了当前先进算法的水平，且在计算速度方面优于同类</a:t>
            </a:r>
            <a:r>
              <a:rPr lang="zh-CN" altLang="en-US" dirty="0" smtClean="0">
                <a:solidFill>
                  <a:srgbClr val="000000"/>
                </a:solidFill>
                <a:latin typeface="SimSun" panose="02010600030101010101" pitchFamily="2" charset="-122"/>
                <a:ea typeface="SimSun" panose="02010600030101010101" pitchFamily="2" charset="-122"/>
              </a:rPr>
              <a:t>算法；</a:t>
            </a:r>
            <a:endParaRPr lang="en-US" altLang="zh-CN" dirty="0" smtClean="0">
              <a:solidFill>
                <a:srgbClr val="000000"/>
              </a:solidFill>
              <a:latin typeface="SimSun" panose="02010600030101010101" pitchFamily="2" charset="-122"/>
              <a:ea typeface="SimSun" panose="02010600030101010101" pitchFamily="2" charset="-122"/>
            </a:endParaRPr>
          </a:p>
          <a:p>
            <a:pPr marL="342900" indent="-342900">
              <a:buFont typeface="Wingdings" panose="05000000000000000000" pitchFamily="2" charset="2"/>
              <a:buChar char="l"/>
            </a:pPr>
            <a:r>
              <a:rPr lang="zh-CN" altLang="en-US" dirty="0" smtClean="0">
                <a:solidFill>
                  <a:srgbClr val="000000"/>
                </a:solidFill>
                <a:latin typeface="SimSun" panose="02010600030101010101" pitchFamily="2" charset="-122"/>
                <a:ea typeface="SimSun" panose="02010600030101010101" pitchFamily="2" charset="-122"/>
              </a:rPr>
              <a:t>提出</a:t>
            </a:r>
            <a:r>
              <a:rPr lang="zh-CN" altLang="en-US" dirty="0">
                <a:solidFill>
                  <a:srgbClr val="000000"/>
                </a:solidFill>
                <a:latin typeface="SimSun" panose="02010600030101010101" pitchFamily="2" charset="-122"/>
                <a:ea typeface="SimSun" panose="02010600030101010101" pitchFamily="2" charset="-122"/>
              </a:rPr>
              <a:t>了一种针对移动相机的</a:t>
            </a:r>
            <a:r>
              <a:rPr lang="zh-CN" altLang="en-US" b="1" dirty="0">
                <a:solidFill>
                  <a:srgbClr val="000000"/>
                </a:solidFill>
                <a:latin typeface="SimSun" panose="02010600030101010101" pitchFamily="2" charset="-122"/>
                <a:ea typeface="SimSun" panose="02010600030101010101" pitchFamily="2" charset="-122"/>
              </a:rPr>
              <a:t>实时背景减除算法</a:t>
            </a:r>
            <a:r>
              <a:rPr lang="zh-CN" altLang="en-US" dirty="0">
                <a:solidFill>
                  <a:srgbClr val="000000"/>
                </a:solidFill>
                <a:latin typeface="SimSun" panose="02010600030101010101" pitchFamily="2" charset="-122"/>
                <a:ea typeface="SimSun" panose="02010600030101010101" pitchFamily="2" charset="-122"/>
              </a:rPr>
              <a:t>。该</a:t>
            </a:r>
            <a:r>
              <a:rPr lang="zh-CN" altLang="en-US" dirty="0" smtClean="0">
                <a:solidFill>
                  <a:srgbClr val="000000"/>
                </a:solidFill>
                <a:latin typeface="SimSun" panose="02010600030101010101" pitchFamily="2" charset="-122"/>
                <a:ea typeface="SimSun" panose="02010600030101010101" pitchFamily="2" charset="-122"/>
              </a:rPr>
              <a:t>算法利用</a:t>
            </a:r>
            <a:r>
              <a:rPr lang="zh-CN" altLang="en-US" dirty="0">
                <a:solidFill>
                  <a:srgbClr val="000000"/>
                </a:solidFill>
                <a:latin typeface="SimSun" panose="02010600030101010101" pitchFamily="2" charset="-122"/>
                <a:ea typeface="SimSun" panose="02010600030101010101" pitchFamily="2" charset="-122"/>
              </a:rPr>
              <a:t>基于超</a:t>
            </a:r>
            <a:r>
              <a:rPr lang="zh-CN" altLang="en-US" dirty="0" smtClean="0">
                <a:solidFill>
                  <a:srgbClr val="000000"/>
                </a:solidFill>
                <a:latin typeface="SimSun" panose="02010600030101010101" pitchFamily="2" charset="-122"/>
                <a:ea typeface="SimSun" panose="02010600030101010101" pitchFamily="2" charset="-122"/>
              </a:rPr>
              <a:t>像素的</a:t>
            </a:r>
            <a:r>
              <a:rPr lang="zh-CN" altLang="en-US" dirty="0">
                <a:solidFill>
                  <a:srgbClr val="000000"/>
                </a:solidFill>
                <a:latin typeface="SimSun" panose="02010600030101010101" pitchFamily="2" charset="-122"/>
                <a:ea typeface="SimSun" panose="02010600030101010101" pitchFamily="2" charset="-122"/>
              </a:rPr>
              <a:t>区域增长</a:t>
            </a:r>
            <a:r>
              <a:rPr lang="zh-CN" altLang="en-US" dirty="0" smtClean="0">
                <a:solidFill>
                  <a:srgbClr val="000000"/>
                </a:solidFill>
                <a:latin typeface="SimSun" panose="02010600030101010101" pitchFamily="2" charset="-122"/>
                <a:ea typeface="SimSun" panose="02010600030101010101" pitchFamily="2" charset="-122"/>
              </a:rPr>
              <a:t>预处理得到</a:t>
            </a:r>
            <a:r>
              <a:rPr lang="zh-CN" altLang="en-US" dirty="0">
                <a:solidFill>
                  <a:srgbClr val="000000"/>
                </a:solidFill>
                <a:latin typeface="SimSun" panose="02010600030101010101" pitchFamily="2" charset="-122"/>
                <a:ea typeface="SimSun" panose="02010600030101010101" pitchFamily="2" charset="-122"/>
              </a:rPr>
              <a:t>疑似前景区域；然后通过基于相</a:t>
            </a:r>
            <a:r>
              <a:rPr lang="zh-CN" altLang="en-US" dirty="0" smtClean="0">
                <a:solidFill>
                  <a:srgbClr val="000000"/>
                </a:solidFill>
                <a:latin typeface="SimSun" panose="02010600030101010101" pitchFamily="2" charset="-122"/>
                <a:ea typeface="SimSun" panose="02010600030101010101" pitchFamily="2" charset="-122"/>
              </a:rPr>
              <a:t>对光流和分块</a:t>
            </a:r>
            <a:r>
              <a:rPr lang="zh-CN" altLang="en-US" dirty="0">
                <a:solidFill>
                  <a:srgbClr val="000000"/>
                </a:solidFill>
                <a:latin typeface="SimSun" panose="02010600030101010101" pitchFamily="2" charset="-122"/>
                <a:ea typeface="SimSun" panose="02010600030101010101" pitchFamily="2" charset="-122"/>
              </a:rPr>
              <a:t>的方式</a:t>
            </a:r>
            <a:r>
              <a:rPr lang="zh-CN" altLang="en-US" dirty="0" smtClean="0">
                <a:solidFill>
                  <a:srgbClr val="000000"/>
                </a:solidFill>
                <a:latin typeface="SimSun" panose="02010600030101010101" pitchFamily="2" charset="-122"/>
                <a:ea typeface="SimSun" panose="02010600030101010101" pitchFamily="2" charset="-122"/>
              </a:rPr>
              <a:t>估算相机运动；最后验证疑似前景的稀疏光流和相机运动的一致性得到最终结果。实验证明该算法可以实时处理</a:t>
            </a:r>
            <a:r>
              <a:rPr lang="en-US" altLang="zh-CN" dirty="0" smtClean="0">
                <a:solidFill>
                  <a:srgbClr val="000000"/>
                </a:solidFill>
                <a:latin typeface="SimSun" panose="02010600030101010101" pitchFamily="2" charset="-122"/>
                <a:ea typeface="SimSun" panose="02010600030101010101" pitchFamily="2" charset="-122"/>
              </a:rPr>
              <a:t>640</a:t>
            </a:r>
            <a:r>
              <a:rPr lang="zh-CN" altLang="en-US" dirty="0" smtClean="0">
                <a:solidFill>
                  <a:srgbClr val="000000"/>
                </a:solidFill>
                <a:latin typeface="SimSun" panose="02010600030101010101" pitchFamily="2" charset="-122"/>
                <a:ea typeface="SimSun" panose="02010600030101010101" pitchFamily="2" charset="-122"/>
              </a:rPr>
              <a:t>*</a:t>
            </a:r>
            <a:r>
              <a:rPr lang="en-US" altLang="zh-CN" dirty="0" smtClean="0">
                <a:solidFill>
                  <a:srgbClr val="000000"/>
                </a:solidFill>
                <a:latin typeface="SimSun" panose="02010600030101010101" pitchFamily="2" charset="-122"/>
                <a:ea typeface="SimSun" panose="02010600030101010101" pitchFamily="2" charset="-122"/>
              </a:rPr>
              <a:t>480</a:t>
            </a:r>
            <a:r>
              <a:rPr lang="zh-CN" altLang="en-US" dirty="0" smtClean="0">
                <a:solidFill>
                  <a:srgbClr val="000000"/>
                </a:solidFill>
                <a:latin typeface="SimSun" panose="02010600030101010101" pitchFamily="2" charset="-122"/>
                <a:ea typeface="SimSun" panose="02010600030101010101" pitchFamily="2" charset="-122"/>
              </a:rPr>
              <a:t>的视频，且准确度高于同类实时算法。</a:t>
            </a:r>
            <a:r>
              <a:rPr lang="zh-CN" altLang="en-US" dirty="0">
                <a:solidFill>
                  <a:srgbClr val="000000"/>
                </a:solidFill>
                <a:latin typeface="SimSun" panose="02010600030101010101" pitchFamily="2" charset="-122"/>
                <a:ea typeface="SimSun" panose="02010600030101010101" pitchFamily="2" charset="-122"/>
              </a:rPr>
              <a:t/>
            </a:r>
            <a:br>
              <a:rPr lang="zh-CN" altLang="en-US" dirty="0">
                <a:solidFill>
                  <a:srgbClr val="000000"/>
                </a:solidFill>
                <a:latin typeface="SimSun" panose="02010600030101010101" pitchFamily="2" charset="-122"/>
                <a:ea typeface="SimSun" panose="02010600030101010101" pitchFamily="2" charset="-122"/>
              </a:rPr>
            </a:br>
            <a:endParaRPr lang="zh-CN" altLang="en-US" dirty="0"/>
          </a:p>
        </p:txBody>
      </p:sp>
    </p:spTree>
    <p:extLst>
      <p:ext uri="{BB962C8B-B14F-4D97-AF65-F5344CB8AC3E}">
        <p14:creationId xmlns:p14="http://schemas.microsoft.com/office/powerpoint/2010/main" val="331184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447930" y="1843684"/>
            <a:ext cx="8275383" cy="4801314"/>
          </a:xfrm>
          <a:prstGeom prst="rect">
            <a:avLst/>
          </a:prstGeom>
        </p:spPr>
        <p:txBody>
          <a:bodyPr wrap="square">
            <a:spAutoFit/>
          </a:bodyPr>
          <a:lstStyle/>
          <a:p>
            <a:pPr marL="285750" indent="-285750">
              <a:buFont typeface="Wingdings" panose="05000000000000000000" pitchFamily="2" charset="2"/>
              <a:buChar char="u"/>
            </a:pPr>
            <a:r>
              <a:rPr lang="zh-CN" altLang="en-US" dirty="0">
                <a:solidFill>
                  <a:srgbClr val="000000"/>
                </a:solidFill>
                <a:latin typeface="SimSun" panose="02010600030101010101" pitchFamily="2" charset="-122"/>
                <a:ea typeface="SimSun" panose="02010600030101010101" pitchFamily="2" charset="-122"/>
              </a:rPr>
              <a:t>未</a:t>
            </a:r>
            <a:r>
              <a:rPr lang="zh-CN" altLang="en-US" dirty="0" smtClean="0">
                <a:solidFill>
                  <a:srgbClr val="000000"/>
                </a:solidFill>
                <a:latin typeface="SimSun" panose="02010600030101010101" pitchFamily="2" charset="-122"/>
                <a:ea typeface="SimSun" panose="02010600030101010101" pitchFamily="2" charset="-122"/>
              </a:rPr>
              <a:t>来研究工作的设想和展望：</a:t>
            </a:r>
            <a:endParaRPr lang="en-US" altLang="zh-CN" dirty="0" smtClean="0">
              <a:solidFill>
                <a:srgbClr val="000000"/>
              </a:solidFill>
              <a:latin typeface="SimSun" panose="02010600030101010101" pitchFamily="2" charset="-122"/>
              <a:ea typeface="SimSun" panose="02010600030101010101" pitchFamily="2" charset="-122"/>
            </a:endParaRPr>
          </a:p>
          <a:p>
            <a:pPr marL="285750" indent="-285750">
              <a:buFont typeface="Wingdings" panose="05000000000000000000" pitchFamily="2" charset="2"/>
              <a:buChar char="u"/>
            </a:pPr>
            <a:endParaRPr lang="en-US" altLang="zh-CN" dirty="0" smtClean="0">
              <a:solidFill>
                <a:srgbClr val="000000"/>
              </a:solidFill>
              <a:latin typeface="SimSun" panose="02010600030101010101" pitchFamily="2" charset="-122"/>
              <a:ea typeface="SimSun" panose="02010600030101010101" pitchFamily="2" charset="-122"/>
            </a:endParaRPr>
          </a:p>
          <a:p>
            <a:pPr marL="285750" indent="-285750">
              <a:lnSpc>
                <a:spcPct val="150000"/>
              </a:lnSpc>
              <a:buFont typeface="Wingdings" panose="05000000000000000000" pitchFamily="2" charset="2"/>
              <a:buChar char="l"/>
            </a:pPr>
            <a:r>
              <a:rPr lang="zh-CN" altLang="en-US" dirty="0" smtClean="0"/>
              <a:t>在视频</a:t>
            </a:r>
            <a:r>
              <a:rPr lang="zh-CN" altLang="en-US" dirty="0"/>
              <a:t>背景减除技术研究中，可以考虑利用视频图像帧之间的连续性减少冗余计算。</a:t>
            </a:r>
            <a:r>
              <a:rPr lang="zh-CN" altLang="en-US" dirty="0" smtClean="0"/>
              <a:t>例如引入</a:t>
            </a:r>
            <a:r>
              <a:rPr lang="zh-CN" altLang="en-US" dirty="0"/>
              <a:t>时域连续的超像素分割</a:t>
            </a:r>
            <a:r>
              <a:rPr lang="zh-CN" altLang="en-US" dirty="0" smtClean="0"/>
              <a:t>算法</a:t>
            </a:r>
            <a:r>
              <a:rPr lang="en-US" altLang="zh-CN" dirty="0" smtClean="0"/>
              <a:t>(TSP)</a:t>
            </a:r>
            <a:r>
              <a:rPr lang="zh-CN" altLang="en-US" dirty="0" smtClean="0"/>
              <a:t>，</a:t>
            </a:r>
            <a:r>
              <a:rPr lang="zh-CN" altLang="en-US" dirty="0"/>
              <a:t>使得连续两帧图像的超像素分割结果在公共区域保持连续；</a:t>
            </a:r>
          </a:p>
          <a:p>
            <a:pPr marL="285750" indent="-285750">
              <a:lnSpc>
                <a:spcPct val="150000"/>
              </a:lnSpc>
              <a:buFont typeface="Wingdings" panose="05000000000000000000" pitchFamily="2" charset="2"/>
              <a:buChar char="l"/>
            </a:pPr>
            <a:r>
              <a:rPr lang="zh-CN" altLang="en-US" dirty="0" smtClean="0"/>
              <a:t>在</a:t>
            </a:r>
            <a:r>
              <a:rPr lang="zh-CN" altLang="en-US" dirty="0"/>
              <a:t>视频背景减除算法中，考虑引入图像显著性检测算法对可能的前景进行预先判断，以提高前景检测精度并提高效率；</a:t>
            </a:r>
          </a:p>
          <a:p>
            <a:pPr marL="285750" indent="-285750">
              <a:lnSpc>
                <a:spcPct val="150000"/>
              </a:lnSpc>
              <a:buFont typeface="Wingdings" panose="05000000000000000000" pitchFamily="2" charset="2"/>
              <a:buChar char="l"/>
            </a:pPr>
            <a:r>
              <a:rPr lang="zh-CN" altLang="en-US" dirty="0" smtClean="0"/>
              <a:t>随着</a:t>
            </a:r>
            <a:r>
              <a:rPr lang="zh-CN" altLang="en-US" dirty="0"/>
              <a:t>深度</a:t>
            </a:r>
            <a:r>
              <a:rPr lang="zh-CN" altLang="en-US" dirty="0" smtClean="0"/>
              <a:t>学习、神经网络等</a:t>
            </a:r>
            <a:r>
              <a:rPr lang="zh-CN" altLang="en-US" dirty="0"/>
              <a:t>人工智能方法的发展，基于这些方法的一些图像显著性检测，图像识别算法已经达到了业界领先的</a:t>
            </a:r>
            <a:r>
              <a:rPr lang="zh-CN" altLang="en-US" dirty="0" smtClean="0"/>
              <a:t>水平</a:t>
            </a:r>
            <a:r>
              <a:rPr lang="zh-CN" altLang="en-US" dirty="0"/>
              <a:t>。</a:t>
            </a:r>
            <a:r>
              <a:rPr lang="zh-CN" altLang="en-US" dirty="0" smtClean="0"/>
              <a:t>可以</a:t>
            </a:r>
            <a:r>
              <a:rPr lang="zh-CN" altLang="en-US" dirty="0"/>
              <a:t>预见</a:t>
            </a:r>
            <a:r>
              <a:rPr lang="zh-CN" altLang="en-US" dirty="0" smtClean="0"/>
              <a:t>，未来装备</a:t>
            </a:r>
            <a:r>
              <a:rPr lang="zh-CN" altLang="en-US" dirty="0"/>
              <a:t>更强大的</a:t>
            </a:r>
            <a:r>
              <a:rPr lang="zh-CN" altLang="en-US" dirty="0" smtClean="0"/>
              <a:t>计算硬件和更加</a:t>
            </a:r>
            <a:r>
              <a:rPr lang="zh-CN" altLang="en-US" dirty="0"/>
              <a:t>智能的人工智能</a:t>
            </a:r>
            <a:r>
              <a:rPr lang="zh-CN" altLang="en-US" dirty="0" smtClean="0"/>
              <a:t>算法的计算机</a:t>
            </a:r>
            <a:r>
              <a:rPr lang="zh-CN" altLang="en-US" dirty="0"/>
              <a:t>将</a:t>
            </a:r>
            <a:r>
              <a:rPr lang="zh-CN" altLang="en-US" dirty="0" smtClean="0"/>
              <a:t>具备达到甚至超过人类水平的快速</a:t>
            </a:r>
            <a:r>
              <a:rPr lang="zh-CN" altLang="en-US" dirty="0"/>
              <a:t>识别视频图像中准确前景的</a:t>
            </a:r>
            <a:r>
              <a:rPr lang="zh-CN" altLang="en-US" dirty="0" smtClean="0"/>
              <a:t>能力。</a:t>
            </a:r>
            <a:endParaRPr lang="en-US" altLang="zh-CN" dirty="0" smtClean="0">
              <a:solidFill>
                <a:srgbClr val="000000"/>
              </a:solidFill>
              <a:latin typeface="SimSun" panose="02010600030101010101" pitchFamily="2" charset="-122"/>
              <a:ea typeface="SimSun" panose="02010600030101010101" pitchFamily="2" charset="-122"/>
            </a:endParaRPr>
          </a:p>
          <a:p>
            <a:pPr marL="285750" indent="-285750">
              <a:lnSpc>
                <a:spcPct val="150000"/>
              </a:lnSpc>
              <a:buFont typeface="Wingdings" panose="05000000000000000000" pitchFamily="2" charset="2"/>
              <a:buChar char="l"/>
            </a:pPr>
            <a:endParaRPr lang="zh-CN" altLang="en-US" dirty="0"/>
          </a:p>
        </p:txBody>
      </p:sp>
    </p:spTree>
    <p:extLst>
      <p:ext uri="{BB962C8B-B14F-4D97-AF65-F5344CB8AC3E}">
        <p14:creationId xmlns:p14="http://schemas.microsoft.com/office/powerpoint/2010/main" val="1569490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 calcmode="lin" valueType="num">
                                      <p:cBhvr additive="base">
                                        <p:cTn id="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 calcmode="lin" valueType="num">
                                      <p:cBhvr additive="base">
                                        <p:cTn id="1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612585" y="1875409"/>
            <a:ext cx="8357679" cy="4524315"/>
          </a:xfrm>
          <a:prstGeom prst="rect">
            <a:avLst/>
          </a:prstGeom>
        </p:spPr>
        <p:txBody>
          <a:bodyPr wrap="square">
            <a:spAutoFit/>
          </a:bodyPr>
          <a:lstStyle/>
          <a:p>
            <a:pPr marL="285750" indent="-285750">
              <a:buFont typeface="Wingdings" panose="05000000000000000000" pitchFamily="2" charset="2"/>
              <a:buChar char="u"/>
            </a:pPr>
            <a:r>
              <a:rPr lang="zh-CN" altLang="en-US" dirty="0" smtClean="0"/>
              <a:t>论文发表情况</a:t>
            </a:r>
            <a:endParaRPr lang="en-US" altLang="zh-CN" dirty="0" smtClean="0"/>
          </a:p>
          <a:p>
            <a:r>
              <a:rPr lang="en-US" altLang="zh-CN" dirty="0"/>
              <a:t>[1] </a:t>
            </a:r>
            <a:r>
              <a:rPr lang="en-US" altLang="zh-CN" b="1" dirty="0"/>
              <a:t>Feng Sun</a:t>
            </a:r>
            <a:r>
              <a:rPr lang="en-US" altLang="zh-CN" dirty="0"/>
              <a:t>, </a:t>
            </a:r>
            <a:r>
              <a:rPr lang="en-US" altLang="zh-CN" dirty="0" err="1"/>
              <a:t>Kaihuai</a:t>
            </a:r>
            <a:r>
              <a:rPr lang="en-US" altLang="zh-CN" dirty="0"/>
              <a:t> Qin, Wei Sun. Fast Two-Step Exemplar-Based Image </a:t>
            </a:r>
            <a:r>
              <a:rPr lang="en-US" altLang="zh-CN" dirty="0" err="1"/>
              <a:t>Inpainting</a:t>
            </a:r>
            <a:r>
              <a:rPr lang="en-US" altLang="zh-CN" dirty="0"/>
              <a:t>, The seventh International Conference on Image and Graphics (ICIG), 2013. (</a:t>
            </a:r>
            <a:r>
              <a:rPr lang="en-US" altLang="zh-CN" b="1" dirty="0"/>
              <a:t>EI</a:t>
            </a:r>
            <a:r>
              <a:rPr lang="en-US" altLang="zh-CN" dirty="0"/>
              <a:t> </a:t>
            </a:r>
            <a:r>
              <a:rPr lang="zh-CN" altLang="en-US" dirty="0" smtClean="0"/>
              <a:t>收录</a:t>
            </a:r>
            <a:r>
              <a:rPr lang="en-US" altLang="zh-CN" dirty="0"/>
              <a:t>, </a:t>
            </a:r>
            <a:r>
              <a:rPr lang="zh-CN" altLang="en-US" dirty="0"/>
              <a:t>检索号</a:t>
            </a:r>
            <a:r>
              <a:rPr lang="en-US" altLang="zh-CN" dirty="0"/>
              <a:t>: 20140117162015</a:t>
            </a:r>
            <a:r>
              <a:rPr lang="en-US" altLang="zh-CN" dirty="0" smtClean="0"/>
              <a:t>) </a:t>
            </a:r>
          </a:p>
          <a:p>
            <a:r>
              <a:rPr lang="en-US" altLang="zh-CN" dirty="0" smtClean="0"/>
              <a:t>[</a:t>
            </a:r>
            <a:r>
              <a:rPr lang="en-US" altLang="zh-CN" dirty="0"/>
              <a:t>2] </a:t>
            </a:r>
            <a:r>
              <a:rPr lang="en-US" altLang="zh-CN" b="1" dirty="0"/>
              <a:t>Feng Sun</a:t>
            </a:r>
            <a:r>
              <a:rPr lang="en-US" altLang="zh-CN" dirty="0"/>
              <a:t>, </a:t>
            </a:r>
            <a:r>
              <a:rPr lang="en-US" altLang="zh-CN" dirty="0" err="1"/>
              <a:t>Kaihuai</a:t>
            </a:r>
            <a:r>
              <a:rPr lang="en-US" altLang="zh-CN" dirty="0"/>
              <a:t> Qin, Wei Sun. </a:t>
            </a:r>
            <a:r>
              <a:rPr lang="en-US" altLang="zh-CN" dirty="0" err="1"/>
              <a:t>Huayuan</a:t>
            </a:r>
            <a:r>
              <a:rPr lang="en-US" altLang="zh-CN" dirty="0"/>
              <a:t> </a:t>
            </a:r>
            <a:r>
              <a:rPr lang="en-US" altLang="zh-CN" dirty="0" err="1"/>
              <a:t>Guo</a:t>
            </a:r>
            <a:r>
              <a:rPr lang="en-US" altLang="zh-CN" dirty="0"/>
              <a:t>, Fast background subtraction based on non-parametric models for freely moving cameras, Computer Graphics International (CGI), 2015. </a:t>
            </a:r>
            <a:r>
              <a:rPr lang="en-US" altLang="zh-CN" dirty="0" smtClean="0"/>
              <a:t>(</a:t>
            </a:r>
            <a:r>
              <a:rPr lang="en-US" altLang="zh-CN" b="1" dirty="0" smtClean="0"/>
              <a:t>CCF C</a:t>
            </a:r>
            <a:r>
              <a:rPr lang="zh-CN" altLang="en-US" b="1" dirty="0" smtClean="0"/>
              <a:t>类会议</a:t>
            </a:r>
            <a:r>
              <a:rPr lang="en-US" altLang="zh-CN" dirty="0" smtClean="0"/>
              <a:t>)</a:t>
            </a:r>
            <a:endParaRPr lang="en-US" altLang="zh-CN" dirty="0" smtClean="0"/>
          </a:p>
          <a:p>
            <a:r>
              <a:rPr lang="en-US" altLang="zh-CN" dirty="0" smtClean="0"/>
              <a:t>[</a:t>
            </a:r>
            <a:r>
              <a:rPr lang="en-US" altLang="zh-CN" dirty="0"/>
              <a:t>3] </a:t>
            </a:r>
            <a:r>
              <a:rPr lang="zh-CN" altLang="en-US" b="1" dirty="0"/>
              <a:t>孙丰</a:t>
            </a:r>
            <a:r>
              <a:rPr lang="en-US" altLang="zh-CN" dirty="0"/>
              <a:t>, </a:t>
            </a:r>
            <a:r>
              <a:rPr lang="zh-CN" altLang="en-US" dirty="0"/>
              <a:t>秦开怀</a:t>
            </a:r>
            <a:r>
              <a:rPr lang="en-US" altLang="zh-CN" dirty="0"/>
              <a:t>, </a:t>
            </a:r>
            <a:r>
              <a:rPr lang="zh-CN" altLang="en-US" dirty="0"/>
              <a:t>孙伟</a:t>
            </a:r>
            <a:r>
              <a:rPr lang="en-US" altLang="zh-CN" dirty="0"/>
              <a:t>, </a:t>
            </a:r>
            <a:r>
              <a:rPr lang="zh-CN" altLang="en-US" dirty="0"/>
              <a:t>郭华源</a:t>
            </a:r>
            <a:r>
              <a:rPr lang="en-US" altLang="zh-CN" dirty="0"/>
              <a:t>. </a:t>
            </a:r>
            <a:r>
              <a:rPr lang="zh-CN" altLang="en-US" dirty="0"/>
              <a:t>一种针对移动相机的实时视频背景减除算法</a:t>
            </a:r>
            <a:r>
              <a:rPr lang="en-US" altLang="zh-CN" dirty="0"/>
              <a:t>, </a:t>
            </a:r>
            <a:r>
              <a:rPr lang="zh-CN" altLang="en-US" dirty="0" smtClean="0"/>
              <a:t>计算机辅助设计</a:t>
            </a:r>
            <a:r>
              <a:rPr lang="zh-CN" altLang="en-US" dirty="0"/>
              <a:t>与图形学学报</a:t>
            </a:r>
            <a:r>
              <a:rPr lang="en-US" altLang="zh-CN" dirty="0"/>
              <a:t>, (</a:t>
            </a:r>
            <a:r>
              <a:rPr lang="zh-CN" altLang="en-US" dirty="0"/>
              <a:t>已录用</a:t>
            </a:r>
            <a:r>
              <a:rPr lang="en-US" altLang="zh-CN" dirty="0"/>
              <a:t>, </a:t>
            </a:r>
            <a:r>
              <a:rPr lang="en-US" altLang="zh-CN" b="1" dirty="0"/>
              <a:t>EI</a:t>
            </a:r>
            <a:r>
              <a:rPr lang="en-US" altLang="zh-CN" dirty="0"/>
              <a:t> </a:t>
            </a:r>
            <a:r>
              <a:rPr lang="zh-CN" altLang="en-US" dirty="0"/>
              <a:t>源刊</a:t>
            </a:r>
            <a:r>
              <a:rPr lang="en-US" altLang="zh-CN" dirty="0"/>
              <a:t>) </a:t>
            </a:r>
            <a:endParaRPr lang="en-US" altLang="zh-CN" dirty="0" smtClean="0"/>
          </a:p>
          <a:p>
            <a:r>
              <a:rPr lang="en-US" altLang="zh-CN" dirty="0" smtClean="0"/>
              <a:t>[</a:t>
            </a:r>
            <a:r>
              <a:rPr lang="en-US" altLang="zh-CN" dirty="0"/>
              <a:t>4] </a:t>
            </a:r>
            <a:r>
              <a:rPr lang="zh-CN" altLang="en-US" b="1" dirty="0"/>
              <a:t>孙丰</a:t>
            </a:r>
            <a:r>
              <a:rPr lang="en-US" altLang="zh-CN" dirty="0"/>
              <a:t>, </a:t>
            </a:r>
            <a:r>
              <a:rPr lang="zh-CN" altLang="en-US" dirty="0"/>
              <a:t>秦开怀</a:t>
            </a:r>
            <a:r>
              <a:rPr lang="en-US" altLang="zh-CN" dirty="0"/>
              <a:t>, </a:t>
            </a:r>
            <a:r>
              <a:rPr lang="zh-CN" altLang="en-US" dirty="0"/>
              <a:t>孙伟</a:t>
            </a:r>
            <a:r>
              <a:rPr lang="en-US" altLang="zh-CN" dirty="0"/>
              <a:t>, </a:t>
            </a:r>
            <a:r>
              <a:rPr lang="zh-CN" altLang="en-US" dirty="0"/>
              <a:t>郭华源</a:t>
            </a:r>
            <a:r>
              <a:rPr lang="en-US" altLang="zh-CN" dirty="0"/>
              <a:t>. </a:t>
            </a:r>
            <a:r>
              <a:rPr lang="zh-CN" altLang="en-US" dirty="0"/>
              <a:t>基于区域合并的图像显著性检测</a:t>
            </a:r>
            <a:r>
              <a:rPr lang="en-US" altLang="zh-CN" dirty="0"/>
              <a:t>, </a:t>
            </a:r>
            <a:r>
              <a:rPr lang="zh-CN" altLang="en-US" dirty="0" smtClean="0"/>
              <a:t>计算机辅助设计</a:t>
            </a:r>
            <a:r>
              <a:rPr lang="zh-CN" altLang="en-US" dirty="0"/>
              <a:t>与图形学学报</a:t>
            </a:r>
            <a:r>
              <a:rPr lang="en-US" altLang="zh-CN" dirty="0"/>
              <a:t>, </a:t>
            </a:r>
            <a:r>
              <a:rPr lang="en-US" altLang="zh-CN" dirty="0" smtClean="0"/>
              <a:t>(</a:t>
            </a:r>
            <a:r>
              <a:rPr lang="zh-CN" altLang="en-US" dirty="0" smtClean="0"/>
              <a:t>修改后发表</a:t>
            </a:r>
            <a:r>
              <a:rPr lang="en-US" altLang="zh-CN" dirty="0" smtClean="0"/>
              <a:t>, </a:t>
            </a:r>
            <a:r>
              <a:rPr lang="en-US" altLang="zh-CN" b="1" dirty="0"/>
              <a:t>EI </a:t>
            </a:r>
            <a:r>
              <a:rPr lang="zh-CN" altLang="en-US" dirty="0"/>
              <a:t>源刊</a:t>
            </a:r>
            <a:r>
              <a:rPr lang="en-US" altLang="zh-CN" dirty="0"/>
              <a:t>) </a:t>
            </a:r>
            <a:endParaRPr lang="en-US" altLang="zh-CN" dirty="0" smtClean="0"/>
          </a:p>
          <a:p>
            <a:r>
              <a:rPr lang="en-US" altLang="zh-CN" dirty="0" smtClean="0"/>
              <a:t>[</a:t>
            </a:r>
            <a:r>
              <a:rPr lang="en-US" altLang="zh-CN" dirty="0"/>
              <a:t>5] </a:t>
            </a:r>
            <a:r>
              <a:rPr lang="en-US" altLang="zh-CN" dirty="0" err="1"/>
              <a:t>Kaihuai</a:t>
            </a:r>
            <a:r>
              <a:rPr lang="en-US" altLang="zh-CN" dirty="0"/>
              <a:t> Qin, Chun Yang, </a:t>
            </a:r>
            <a:r>
              <a:rPr lang="en-US" altLang="zh-CN" b="1" dirty="0"/>
              <a:t>Feng Sun</a:t>
            </a:r>
            <a:r>
              <a:rPr lang="en-US" altLang="zh-CN" dirty="0"/>
              <a:t>. Generalized Frequency-domain SAFT for Ultrasonic Imaging of Irregularly Layered Objects, IEEE Transactions on </a:t>
            </a:r>
            <a:r>
              <a:rPr lang="en-US" altLang="zh-CN" dirty="0" err="1"/>
              <a:t>Ultrasonics</a:t>
            </a:r>
            <a:r>
              <a:rPr lang="en-US" altLang="zh-CN" dirty="0"/>
              <a:t>, Ferroelectrics, and Frequency Control, 2014, 61(1): 166-179. (</a:t>
            </a:r>
            <a:r>
              <a:rPr lang="en-US" altLang="zh-CN" b="1" dirty="0"/>
              <a:t>SCI</a:t>
            </a:r>
            <a:r>
              <a:rPr lang="en-US" altLang="zh-CN" dirty="0"/>
              <a:t> </a:t>
            </a:r>
            <a:r>
              <a:rPr lang="zh-CN" altLang="en-US" dirty="0"/>
              <a:t>源刊</a:t>
            </a:r>
            <a:r>
              <a:rPr lang="en-US" altLang="zh-CN" dirty="0"/>
              <a:t>, </a:t>
            </a:r>
            <a:r>
              <a:rPr lang="zh-CN" altLang="en-US" dirty="0"/>
              <a:t>检索号</a:t>
            </a:r>
            <a:r>
              <a:rPr lang="en-US" altLang="zh-CN" dirty="0"/>
              <a:t>: 000329522400011, </a:t>
            </a:r>
            <a:r>
              <a:rPr lang="zh-CN" altLang="en-US" dirty="0"/>
              <a:t>影响因子</a:t>
            </a:r>
            <a:r>
              <a:rPr lang="en-US" altLang="zh-CN" dirty="0"/>
              <a:t>: 1.512)</a:t>
            </a:r>
            <a:br>
              <a:rPr lang="en-US" altLang="zh-CN" dirty="0"/>
            </a:br>
            <a:endParaRPr lang="zh-CN" altLang="en-US" dirty="0"/>
          </a:p>
        </p:txBody>
      </p:sp>
    </p:spTree>
    <p:extLst>
      <p:ext uri="{BB962C8B-B14F-4D97-AF65-F5344CB8AC3E}">
        <p14:creationId xmlns:p14="http://schemas.microsoft.com/office/powerpoint/2010/main" val="151015518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612585" y="1875409"/>
            <a:ext cx="8357679" cy="2585323"/>
          </a:xfrm>
          <a:prstGeom prst="rect">
            <a:avLst/>
          </a:prstGeom>
        </p:spPr>
        <p:txBody>
          <a:bodyPr wrap="square">
            <a:spAutoFit/>
          </a:bodyPr>
          <a:lstStyle/>
          <a:p>
            <a:pPr marL="285750" indent="-285750">
              <a:buFont typeface="Wingdings" panose="05000000000000000000" pitchFamily="2" charset="2"/>
              <a:buChar char="u"/>
            </a:pPr>
            <a:r>
              <a:rPr lang="zh-CN" altLang="en-US" dirty="0" smtClean="0"/>
              <a:t>论文发表情况</a:t>
            </a:r>
            <a:r>
              <a:rPr lang="en-US" altLang="zh-CN" dirty="0" smtClean="0"/>
              <a:t>(</a:t>
            </a:r>
            <a:r>
              <a:rPr lang="zh-CN" altLang="en-US" dirty="0" smtClean="0"/>
              <a:t>续</a:t>
            </a:r>
            <a:r>
              <a:rPr lang="en-US" altLang="zh-CN" dirty="0" smtClean="0"/>
              <a:t>)</a:t>
            </a:r>
          </a:p>
          <a:p>
            <a:pPr marL="285750" indent="-285750">
              <a:buFont typeface="Wingdings" panose="05000000000000000000" pitchFamily="2" charset="2"/>
              <a:buChar char="u"/>
            </a:pPr>
            <a:endParaRPr lang="en-US" altLang="zh-CN" dirty="0" smtClean="0"/>
          </a:p>
          <a:p>
            <a:pPr marL="285750" indent="-285750">
              <a:buFont typeface="Wingdings" panose="05000000000000000000" pitchFamily="2" charset="2"/>
              <a:buChar char="l"/>
            </a:pPr>
            <a:r>
              <a:rPr lang="zh-CN" altLang="en-US" dirty="0" smtClean="0"/>
              <a:t>秦开怀</a:t>
            </a:r>
            <a:r>
              <a:rPr lang="en-US" altLang="zh-CN" dirty="0"/>
              <a:t>, </a:t>
            </a:r>
            <a:r>
              <a:rPr lang="zh-CN" altLang="en-US" dirty="0"/>
              <a:t>杨春</a:t>
            </a:r>
            <a:r>
              <a:rPr lang="en-US" altLang="zh-CN" dirty="0"/>
              <a:t>, </a:t>
            </a:r>
            <a:r>
              <a:rPr lang="zh-CN" altLang="en-US" b="1" dirty="0"/>
              <a:t>孙丰</a:t>
            </a:r>
            <a:r>
              <a:rPr lang="en-US" altLang="zh-CN" dirty="0"/>
              <a:t>. </a:t>
            </a:r>
            <a:r>
              <a:rPr lang="zh-CN" altLang="en-US" dirty="0"/>
              <a:t>基于变波速相位迁移的多层物体无损检测超声成像方法</a:t>
            </a:r>
            <a:r>
              <a:rPr lang="en-US" altLang="zh-CN" dirty="0" smtClean="0"/>
              <a:t>.</a:t>
            </a:r>
            <a:r>
              <a:rPr lang="zh-CN" altLang="en-US" dirty="0" smtClean="0"/>
              <a:t>国家</a:t>
            </a:r>
            <a:r>
              <a:rPr lang="zh-CN" altLang="en-US" dirty="0"/>
              <a:t>发明专利申请号</a:t>
            </a:r>
            <a:r>
              <a:rPr lang="en-US" altLang="zh-CN" dirty="0"/>
              <a:t>:201210046151.1, 2012.2.24. (</a:t>
            </a:r>
            <a:r>
              <a:rPr lang="zh-CN" altLang="en-US" dirty="0"/>
              <a:t>已授权</a:t>
            </a:r>
            <a:r>
              <a:rPr lang="en-US" altLang="zh-CN" dirty="0" smtClean="0"/>
              <a:t>)</a:t>
            </a:r>
            <a:r>
              <a:rPr lang="en-US" altLang="zh-CN" b="1" dirty="0"/>
              <a:t> </a:t>
            </a:r>
            <a:endParaRPr lang="en-US" altLang="zh-CN" b="1" dirty="0" smtClean="0"/>
          </a:p>
          <a:p>
            <a:pPr marL="285750" indent="-285750">
              <a:buFont typeface="Wingdings" panose="05000000000000000000" pitchFamily="2" charset="2"/>
              <a:buChar char="l"/>
            </a:pPr>
            <a:endParaRPr lang="en-US" altLang="zh-CN" b="1" dirty="0" smtClean="0"/>
          </a:p>
          <a:p>
            <a:pPr marL="285750" indent="-285750">
              <a:buFont typeface="Wingdings" panose="05000000000000000000" pitchFamily="2" charset="2"/>
              <a:buChar char="l"/>
            </a:pPr>
            <a:r>
              <a:rPr lang="en-US" altLang="zh-CN" b="1" dirty="0" smtClean="0"/>
              <a:t>Feng </a:t>
            </a:r>
            <a:r>
              <a:rPr lang="en-US" altLang="zh-CN" b="1" dirty="0"/>
              <a:t>Sun</a:t>
            </a:r>
            <a:r>
              <a:rPr lang="en-US" altLang="zh-CN" dirty="0"/>
              <a:t>, </a:t>
            </a:r>
            <a:r>
              <a:rPr lang="en-US" altLang="zh-CN" dirty="0" err="1"/>
              <a:t>Kaihuai</a:t>
            </a:r>
            <a:r>
              <a:rPr lang="en-US" altLang="zh-CN" dirty="0"/>
              <a:t> Qin, Wei Sun. </a:t>
            </a:r>
            <a:r>
              <a:rPr lang="en-US" altLang="zh-CN" dirty="0" err="1"/>
              <a:t>Huayuan</a:t>
            </a:r>
            <a:r>
              <a:rPr lang="en-US" altLang="zh-CN" dirty="0"/>
              <a:t> </a:t>
            </a:r>
            <a:r>
              <a:rPr lang="en-US" altLang="zh-CN" dirty="0" err="1"/>
              <a:t>Guo</a:t>
            </a:r>
            <a:r>
              <a:rPr lang="en-US" altLang="zh-CN" dirty="0"/>
              <a:t>, Fast background subtraction for moving cameras based on non-parametric models, Journal of Electronic Imaging, Major Revision, (SCI</a:t>
            </a:r>
            <a:r>
              <a:rPr lang="zh-CN" altLang="en-US" dirty="0"/>
              <a:t>源刊</a:t>
            </a:r>
            <a:r>
              <a:rPr lang="en-US" altLang="zh-CN" dirty="0" smtClean="0"/>
              <a:t>)</a:t>
            </a:r>
            <a:r>
              <a:rPr lang="en-US" altLang="zh-CN" dirty="0"/>
              <a:t/>
            </a:r>
            <a:br>
              <a:rPr lang="en-US" altLang="zh-CN" dirty="0"/>
            </a:br>
            <a:endParaRPr lang="zh-CN" altLang="en-US" dirty="0"/>
          </a:p>
        </p:txBody>
      </p:sp>
    </p:spTree>
    <p:extLst>
      <p:ext uri="{BB962C8B-B14F-4D97-AF65-F5344CB8AC3E}">
        <p14:creationId xmlns:p14="http://schemas.microsoft.com/office/powerpoint/2010/main" val="104503945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10"/>
          <p:cNvSpPr>
            <a:spLocks noChangeArrowheads="1"/>
          </p:cNvSpPr>
          <p:nvPr/>
        </p:nvSpPr>
        <p:spPr bwMode="auto">
          <a:xfrm>
            <a:off x="0" y="0"/>
            <a:ext cx="9144000" cy="36544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4339" name="TextBox 89"/>
          <p:cNvSpPr>
            <a:spLocks noChangeArrowheads="1"/>
          </p:cNvSpPr>
          <p:nvPr/>
        </p:nvSpPr>
        <p:spPr bwMode="auto">
          <a:xfrm>
            <a:off x="7058025" y="4850109"/>
            <a:ext cx="15023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fld id="{8A39CCC9-4CD6-4CAB-8886-D1BD9D28E1FB}" type="datetime1">
              <a:rPr lang="zh-CN" altLang="en-US" sz="2400" b="1" smtClean="0">
                <a:solidFill>
                  <a:schemeClr val="tx1">
                    <a:lumMod val="75000"/>
                    <a:lumOff val="25000"/>
                  </a:schemeClr>
                </a:solidFill>
                <a:latin typeface="华文楷体" panose="02010600040101010101" pitchFamily="2" charset="-122"/>
                <a:ea typeface="华文楷体" panose="02010600040101010101" pitchFamily="2" charset="-122"/>
                <a:sym typeface="华文楷体" panose="02010600040101010101" pitchFamily="2" charset="-122"/>
              </a:rPr>
              <a:t>2016/3/17</a:t>
            </a:fld>
            <a:endParaRPr lang="zh-CN" altLang="en-US" sz="2400" b="1" dirty="0">
              <a:solidFill>
                <a:schemeClr val="tx1">
                  <a:lumMod val="75000"/>
                  <a:lumOff val="25000"/>
                </a:schemeClr>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14340" name="直接连接符 3"/>
          <p:cNvSpPr>
            <a:spLocks noChangeShapeType="1"/>
          </p:cNvSpPr>
          <p:nvPr/>
        </p:nvSpPr>
        <p:spPr bwMode="auto">
          <a:xfrm>
            <a:off x="7058025" y="4732338"/>
            <a:ext cx="1812925" cy="1587"/>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1" name="TextBox 5"/>
          <p:cNvSpPr>
            <a:spLocks noChangeArrowheads="1"/>
          </p:cNvSpPr>
          <p:nvPr/>
        </p:nvSpPr>
        <p:spPr bwMode="auto">
          <a:xfrm>
            <a:off x="3426709" y="2236686"/>
            <a:ext cx="264687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zh-CN" altLang="en-US" sz="4800" b="1" dirty="0" smtClean="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谢    谢！</a:t>
            </a:r>
            <a:endParaRPr lang="zh-CN" altLang="en-US" dirty="0">
              <a:solidFill>
                <a:schemeClr val="bg1"/>
              </a:solidFill>
            </a:endParaRPr>
          </a:p>
        </p:txBody>
      </p:sp>
      <p:sp>
        <p:nvSpPr>
          <p:cNvPr id="14342" name="矩形 9"/>
          <p:cNvSpPr>
            <a:spLocks noChangeArrowheads="1"/>
          </p:cNvSpPr>
          <p:nvPr/>
        </p:nvSpPr>
        <p:spPr bwMode="auto">
          <a:xfrm>
            <a:off x="163513" y="6210300"/>
            <a:ext cx="423862" cy="423863"/>
          </a:xfrm>
          <a:prstGeom prst="rect">
            <a:avLst/>
          </a:prstGeom>
          <a:solidFill>
            <a:srgbClr val="5C307D"/>
          </a:solidFill>
          <a:ln w="12700" cap="flat" cmpd="sng">
            <a:solidFill>
              <a:srgbClr val="7F7F7F"/>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4343" name="TextBox 90"/>
          <p:cNvSpPr>
            <a:spLocks noChangeArrowheads="1"/>
          </p:cNvSpPr>
          <p:nvPr/>
        </p:nvSpPr>
        <p:spPr bwMode="auto">
          <a:xfrm>
            <a:off x="1139825" y="5889625"/>
            <a:ext cx="77311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lnSpc>
                <a:spcPct val="120000"/>
              </a:lnSpc>
            </a:pPr>
            <a:endParaRPr lang="zh-CN" altLang="en-US">
              <a:solidFill>
                <a:srgbClr val="3F3F3F"/>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14344" name="直接连接符 6"/>
          <p:cNvSpPr>
            <a:spLocks noChangeShapeType="1"/>
          </p:cNvSpPr>
          <p:nvPr/>
        </p:nvSpPr>
        <p:spPr bwMode="auto">
          <a:xfrm>
            <a:off x="163513" y="6626225"/>
            <a:ext cx="4408487"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4345" name="组合 27"/>
          <p:cNvGrpSpPr>
            <a:grpSpLocks/>
          </p:cNvGrpSpPr>
          <p:nvPr/>
        </p:nvGrpSpPr>
        <p:grpSpPr bwMode="auto">
          <a:xfrm>
            <a:off x="0" y="3770313"/>
            <a:ext cx="9144000" cy="57150"/>
            <a:chOff x="0" y="0"/>
            <a:chExt cx="8816454" cy="66133"/>
          </a:xfrm>
        </p:grpSpPr>
        <p:sp>
          <p:nvSpPr>
            <p:cNvPr id="14346" name="矩形 28"/>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4347" name="矩形 29"/>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pic>
        <p:nvPicPr>
          <p:cNvPr id="14348" name="图片 30"/>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38113" y="266700"/>
            <a:ext cx="3136900"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文本框 4"/>
          <p:cNvSpPr txBox="1"/>
          <p:nvPr/>
        </p:nvSpPr>
        <p:spPr>
          <a:xfrm>
            <a:off x="595312" y="2091765"/>
            <a:ext cx="7767637" cy="3416320"/>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背景减除</a:t>
            </a:r>
            <a:r>
              <a:rPr lang="zh-CN" altLang="en-US" dirty="0" smtClean="0"/>
              <a:t>，是</a:t>
            </a:r>
            <a:r>
              <a:rPr lang="zh-CN" altLang="en-US" dirty="0"/>
              <a:t>指在</a:t>
            </a:r>
            <a:r>
              <a:rPr lang="zh-CN" altLang="en-US" dirty="0" smtClean="0"/>
              <a:t>图像或者视频中将</a:t>
            </a:r>
            <a:r>
              <a:rPr lang="zh-CN" altLang="en-US" dirty="0">
                <a:solidFill>
                  <a:srgbClr val="FF0000"/>
                </a:solidFill>
              </a:rPr>
              <a:t>背景部分去除</a:t>
            </a:r>
            <a:r>
              <a:rPr lang="zh-CN" altLang="en-US" dirty="0"/>
              <a:t>，</a:t>
            </a:r>
            <a:r>
              <a:rPr lang="zh-CN" altLang="en-US" dirty="0" smtClean="0"/>
              <a:t>从而使</a:t>
            </a:r>
            <a:r>
              <a:rPr lang="zh-CN" altLang="en-US" dirty="0"/>
              <a:t>前景对象和背景对象分离的一种</a:t>
            </a:r>
            <a:r>
              <a:rPr lang="zh-CN" altLang="en-US" dirty="0" smtClean="0"/>
              <a:t>技术。</a:t>
            </a:r>
            <a:endParaRPr lang="en-US" altLang="zh-CN" dirty="0" smtClean="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smtClean="0"/>
          </a:p>
          <a:p>
            <a:pPr marL="285750" indent="-285750">
              <a:buFont typeface="Wingdings" panose="05000000000000000000" pitchFamily="2" charset="2"/>
              <a:buChar char="l"/>
            </a:pPr>
            <a:r>
              <a:rPr lang="zh-CN" altLang="en-US" dirty="0"/>
              <a:t>背景减除通常作为计算机尝试</a:t>
            </a:r>
            <a:r>
              <a:rPr lang="zh-CN" altLang="en-US" dirty="0">
                <a:solidFill>
                  <a:srgbClr val="FF0000"/>
                </a:solidFill>
              </a:rPr>
              <a:t>分析并理解图像的第一步</a:t>
            </a:r>
            <a:r>
              <a:rPr lang="zh-CN" altLang="en-US" dirty="0"/>
              <a:t>，是</a:t>
            </a:r>
            <a:r>
              <a:rPr lang="zh-CN" altLang="en-US" dirty="0">
                <a:solidFill>
                  <a:srgbClr val="FF0000"/>
                </a:solidFill>
              </a:rPr>
              <a:t>内容感知的</a:t>
            </a:r>
            <a:r>
              <a:rPr lang="zh-CN" altLang="en-US" dirty="0" smtClean="0">
                <a:solidFill>
                  <a:srgbClr val="FF0000"/>
                </a:solidFill>
              </a:rPr>
              <a:t>图像处理</a:t>
            </a:r>
            <a:r>
              <a:rPr lang="zh-CN" altLang="en-US" dirty="0"/>
              <a:t>、</a:t>
            </a:r>
            <a:r>
              <a:rPr lang="zh-CN" altLang="en-US" dirty="0">
                <a:solidFill>
                  <a:srgbClr val="FF0000"/>
                </a:solidFill>
              </a:rPr>
              <a:t>视频监控</a:t>
            </a:r>
            <a:r>
              <a:rPr lang="zh-CN" altLang="en-US" dirty="0"/>
              <a:t>、</a:t>
            </a:r>
            <a:r>
              <a:rPr lang="zh-CN" altLang="en-US" dirty="0">
                <a:solidFill>
                  <a:srgbClr val="FF0000"/>
                </a:solidFill>
              </a:rPr>
              <a:t>目标识别与跟踪</a:t>
            </a:r>
            <a:r>
              <a:rPr lang="zh-CN" altLang="en-US" dirty="0"/>
              <a:t>、</a:t>
            </a:r>
            <a:r>
              <a:rPr lang="zh-CN" altLang="en-US" dirty="0">
                <a:solidFill>
                  <a:srgbClr val="FF0000"/>
                </a:solidFill>
              </a:rPr>
              <a:t>基于深度的绘制</a:t>
            </a:r>
            <a:r>
              <a:rPr lang="en-US" altLang="zh-CN" dirty="0"/>
              <a:t>(Depth Image Based </a:t>
            </a:r>
            <a:r>
              <a:rPr lang="en-US" altLang="zh-CN" dirty="0" err="1" smtClean="0"/>
              <a:t>Rendering,DIBR</a:t>
            </a:r>
            <a:r>
              <a:rPr lang="en-US" altLang="zh-CN" dirty="0"/>
              <a:t>) </a:t>
            </a:r>
            <a:r>
              <a:rPr lang="zh-CN" altLang="en-US" dirty="0"/>
              <a:t>等应用领域中重要的</a:t>
            </a:r>
            <a:r>
              <a:rPr lang="zh-CN" altLang="en-US" dirty="0">
                <a:solidFill>
                  <a:srgbClr val="FF0000"/>
                </a:solidFill>
              </a:rPr>
              <a:t>预处理</a:t>
            </a:r>
            <a:r>
              <a:rPr lang="zh-CN" altLang="en-US" dirty="0" smtClean="0">
                <a:solidFill>
                  <a:srgbClr val="FF0000"/>
                </a:solidFill>
              </a:rPr>
              <a:t>步骤</a:t>
            </a:r>
            <a:r>
              <a:rPr lang="zh-CN" altLang="en-US" dirty="0" smtClean="0"/>
              <a:t>。</a:t>
            </a:r>
            <a:endParaRPr lang="en-US" altLang="zh-CN" dirty="0" smtClean="0"/>
          </a:p>
          <a:p>
            <a:pPr marL="285750" indent="-285750">
              <a:buFont typeface="Wingdings" panose="05000000000000000000" pitchFamily="2" charset="2"/>
              <a:buChar char="l"/>
            </a:pPr>
            <a:endParaRPr lang="en-US" altLang="zh-CN" dirty="0" smtClean="0"/>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zh-CN" altLang="en-US" dirty="0"/>
              <a:t>本论文围绕图像</a:t>
            </a:r>
            <a:r>
              <a:rPr lang="zh-CN" altLang="en-US" dirty="0" smtClean="0"/>
              <a:t>和视频</a:t>
            </a:r>
            <a:r>
              <a:rPr lang="zh-CN" altLang="en-US" dirty="0"/>
              <a:t>中的背景减除技术这一主题开展研究，</a:t>
            </a:r>
            <a:r>
              <a:rPr lang="zh-CN" altLang="en-US" dirty="0" smtClean="0"/>
              <a:t>主要研究内容包括：</a:t>
            </a:r>
            <a:r>
              <a:rPr lang="zh-CN" altLang="en-US" dirty="0" smtClean="0">
                <a:solidFill>
                  <a:srgbClr val="FF0000"/>
                </a:solidFill>
              </a:rPr>
              <a:t>图像显著性检测</a:t>
            </a:r>
            <a:r>
              <a:rPr lang="zh-CN" altLang="en-US" dirty="0" smtClean="0"/>
              <a:t>、</a:t>
            </a:r>
            <a:r>
              <a:rPr lang="zh-CN" altLang="en-US" dirty="0" smtClean="0">
                <a:solidFill>
                  <a:srgbClr val="FF0000"/>
                </a:solidFill>
              </a:rPr>
              <a:t>图像填充</a:t>
            </a:r>
            <a:r>
              <a:rPr lang="zh-CN" altLang="en-US" dirty="0" smtClean="0"/>
              <a:t>、</a:t>
            </a:r>
            <a:r>
              <a:rPr lang="zh-CN" altLang="en-US" dirty="0" smtClean="0">
                <a:solidFill>
                  <a:srgbClr val="FF0000"/>
                </a:solidFill>
              </a:rPr>
              <a:t>视频背景减除</a:t>
            </a:r>
            <a:r>
              <a:rPr lang="en-US" altLang="zh-CN" dirty="0" smtClean="0"/>
              <a:t>(</a:t>
            </a:r>
            <a:r>
              <a:rPr lang="zh-CN" altLang="en-US" dirty="0" smtClean="0"/>
              <a:t>针对移动相机拍摄视频</a:t>
            </a:r>
            <a:r>
              <a:rPr lang="en-US" altLang="zh-CN" dirty="0" smtClean="0"/>
              <a:t>)</a:t>
            </a:r>
            <a:endParaRPr lang="zh-CN" altLang="en-US" dirty="0"/>
          </a:p>
        </p:txBody>
      </p:sp>
      <p:sp>
        <p:nvSpPr>
          <p:cNvPr id="18" name="文本框 10"/>
          <p:cNvSpPr>
            <a:spLocks noChangeArrowheads="1"/>
          </p:cNvSpPr>
          <p:nvPr/>
        </p:nvSpPr>
        <p:spPr bwMode="auto">
          <a:xfrm>
            <a:off x="796963" y="1303338"/>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研究背景</a:t>
            </a:r>
            <a:endPar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19"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20"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21"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22"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Tree>
    <p:extLst>
      <p:ext uri="{BB962C8B-B14F-4D97-AF65-F5344CB8AC3E}">
        <p14:creationId xmlns:p14="http://schemas.microsoft.com/office/powerpoint/2010/main" val="3707458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 calcmode="lin" valueType="num">
                                      <p:cBhvr additive="base">
                                        <p:cTn id="1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 calcmode="lin" valueType="num">
                                      <p:cBhvr additive="base">
                                        <p:cTn id="19"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0"/>
          <p:cNvSpPr>
            <a:spLocks noChangeArrowheads="1"/>
          </p:cNvSpPr>
          <p:nvPr/>
        </p:nvSpPr>
        <p:spPr bwMode="auto">
          <a:xfrm>
            <a:off x="-12700" y="0"/>
            <a:ext cx="9156700" cy="12033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099" name="图片 39"/>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38"/>
          <p:cNvSpPr>
            <a:spLocks noChangeArrowheads="1"/>
          </p:cNvSpPr>
          <p:nvPr/>
        </p:nvSpPr>
        <p:spPr bwMode="auto">
          <a:xfrm>
            <a:off x="163513" y="3082925"/>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rPr>
              <a:t>CONTENTS</a:t>
            </a:r>
            <a:endParaRPr lang="zh-CN" altLang="en-US"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endParaRPr>
          </a:p>
        </p:txBody>
      </p:sp>
      <p:grpSp>
        <p:nvGrpSpPr>
          <p:cNvPr id="4101" name="组合 42"/>
          <p:cNvGrpSpPr>
            <a:grpSpLocks/>
          </p:cNvGrpSpPr>
          <p:nvPr/>
        </p:nvGrpSpPr>
        <p:grpSpPr bwMode="auto">
          <a:xfrm>
            <a:off x="0" y="1304925"/>
            <a:ext cx="9144000" cy="57150"/>
            <a:chOff x="0" y="0"/>
            <a:chExt cx="8816454" cy="66133"/>
          </a:xfrm>
        </p:grpSpPr>
        <p:sp>
          <p:nvSpPr>
            <p:cNvPr id="4102" name="矩形 13"/>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03" name="矩形 14"/>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直接连接符 6"/>
          <p:cNvSpPr>
            <a:spLocks noChangeShapeType="1"/>
          </p:cNvSpPr>
          <p:nvPr/>
        </p:nvSpPr>
        <p:spPr bwMode="auto">
          <a:xfrm>
            <a:off x="4572000" y="6626225"/>
            <a:ext cx="4087813"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 name="文本框 11"/>
          <p:cNvSpPr>
            <a:spLocks noChangeArrowheads="1"/>
          </p:cNvSpPr>
          <p:nvPr/>
        </p:nvSpPr>
        <p:spPr bwMode="auto">
          <a:xfrm>
            <a:off x="2120900" y="2917825"/>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目录</a:t>
            </a:r>
            <a:endParaRPr lang="zh-CN" altLang="en-US" dirty="0"/>
          </a:p>
        </p:txBody>
      </p:sp>
      <p:sp>
        <p:nvSpPr>
          <p:cNvPr id="4106" name="文本框 16"/>
          <p:cNvSpPr>
            <a:spLocks noChangeArrowheads="1"/>
          </p:cNvSpPr>
          <p:nvPr/>
        </p:nvSpPr>
        <p:spPr bwMode="auto">
          <a:xfrm>
            <a:off x="3525838" y="2903538"/>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07" name="文本框 18"/>
          <p:cNvSpPr>
            <a:spLocks noChangeArrowheads="1"/>
          </p:cNvSpPr>
          <p:nvPr/>
        </p:nvSpPr>
        <p:spPr bwMode="auto">
          <a:xfrm>
            <a:off x="3984625" y="297021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t>研究背景</a:t>
            </a:r>
            <a:endParaRPr lang="zh-CN" altLang="en-US" dirty="0"/>
          </a:p>
        </p:txBody>
      </p:sp>
      <p:sp>
        <p:nvSpPr>
          <p:cNvPr id="4108" name="直接连接符 19"/>
          <p:cNvSpPr>
            <a:spLocks noChangeShapeType="1"/>
          </p:cNvSpPr>
          <p:nvPr/>
        </p:nvSpPr>
        <p:spPr bwMode="auto">
          <a:xfrm flipH="1">
            <a:off x="3736975"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9" name="文本框 20"/>
          <p:cNvSpPr>
            <a:spLocks noChangeArrowheads="1"/>
          </p:cNvSpPr>
          <p:nvPr/>
        </p:nvSpPr>
        <p:spPr bwMode="auto">
          <a:xfrm>
            <a:off x="6081713" y="2913063"/>
            <a:ext cx="377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1" name="直接连接符 22"/>
          <p:cNvSpPr>
            <a:spLocks noChangeShapeType="1"/>
          </p:cNvSpPr>
          <p:nvPr/>
        </p:nvSpPr>
        <p:spPr bwMode="auto">
          <a:xfrm flipH="1">
            <a:off x="6324600"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文本框 23"/>
          <p:cNvSpPr>
            <a:spLocks noChangeArrowheads="1"/>
          </p:cNvSpPr>
          <p:nvPr/>
        </p:nvSpPr>
        <p:spPr bwMode="auto">
          <a:xfrm>
            <a:off x="3525838" y="3482975"/>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3" name="文本框 24"/>
          <p:cNvSpPr>
            <a:spLocks noChangeArrowheads="1"/>
          </p:cNvSpPr>
          <p:nvPr/>
        </p:nvSpPr>
        <p:spPr bwMode="auto">
          <a:xfrm>
            <a:off x="6535321" y="2991703"/>
            <a:ext cx="1800493" cy="369332"/>
          </a:xfrm>
          <a:prstGeom prst="rect">
            <a:avLst/>
          </a:prstGeom>
          <a:solidFill>
            <a:srgbClr val="5C307D"/>
          </a:solidFill>
          <a:ln w="9525">
            <a:solidFill>
              <a:srgbClr val="000000"/>
            </a:solidFill>
            <a:miter lim="800000"/>
            <a:headEnd/>
            <a:tailEnd/>
          </a:ln>
          <a:extLst/>
        </p:spPr>
        <p:txBody>
          <a:bodyPr wrap="none">
            <a:spAutoFit/>
          </a:bodyPr>
          <a:lstStyle/>
          <a:p>
            <a:r>
              <a:rPr lang="zh-CN" altLang="en-US" dirty="0" smtClean="0">
                <a:solidFill>
                  <a:schemeClr val="bg1"/>
                </a:solidFill>
                <a:latin typeface="+mn-ea"/>
                <a:ea typeface="+mn-ea"/>
              </a:rPr>
              <a:t>图像显著性检测</a:t>
            </a:r>
            <a:endParaRPr lang="zh-CN" altLang="en-US" dirty="0">
              <a:solidFill>
                <a:schemeClr val="bg1"/>
              </a:solidFill>
              <a:latin typeface="+mn-ea"/>
              <a:ea typeface="+mn-ea"/>
            </a:endParaRPr>
          </a:p>
        </p:txBody>
      </p:sp>
      <p:sp>
        <p:nvSpPr>
          <p:cNvPr id="4114" name="直接连接符 25"/>
          <p:cNvSpPr>
            <a:spLocks noChangeShapeType="1"/>
          </p:cNvSpPr>
          <p:nvPr/>
        </p:nvSpPr>
        <p:spPr bwMode="auto">
          <a:xfrm flipH="1">
            <a:off x="3736975"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5" name="文本框 26"/>
          <p:cNvSpPr>
            <a:spLocks noChangeArrowheads="1"/>
          </p:cNvSpPr>
          <p:nvPr/>
        </p:nvSpPr>
        <p:spPr bwMode="auto">
          <a:xfrm>
            <a:off x="6081713" y="3492500"/>
            <a:ext cx="3778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4</a:t>
            </a:r>
            <a:endParaRPr lang="zh-CN" altLang="en-US"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6" name="文本框 27"/>
          <p:cNvSpPr>
            <a:spLocks noChangeArrowheads="1"/>
          </p:cNvSpPr>
          <p:nvPr/>
        </p:nvSpPr>
        <p:spPr bwMode="auto">
          <a:xfrm>
            <a:off x="4018002" y="355008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rgbClr val="3F3F3F"/>
                </a:solidFill>
                <a:latin typeface="+mn-ea"/>
                <a:ea typeface="+mn-ea"/>
              </a:rPr>
              <a:t>图像</a:t>
            </a:r>
            <a:r>
              <a:rPr lang="zh-CN" altLang="en-US" dirty="0" smtClean="0">
                <a:solidFill>
                  <a:srgbClr val="3F3F3F"/>
                </a:solidFill>
                <a:latin typeface="+mn-ea"/>
                <a:ea typeface="+mn-ea"/>
              </a:rPr>
              <a:t>填充</a:t>
            </a:r>
            <a:endParaRPr lang="zh-CN" altLang="en-US" dirty="0">
              <a:latin typeface="+mn-ea"/>
              <a:ea typeface="+mn-ea"/>
            </a:endParaRPr>
          </a:p>
        </p:txBody>
      </p:sp>
      <p:sp>
        <p:nvSpPr>
          <p:cNvPr id="4117" name="直接连接符 28"/>
          <p:cNvSpPr>
            <a:spLocks noChangeShapeType="1"/>
          </p:cNvSpPr>
          <p:nvPr/>
        </p:nvSpPr>
        <p:spPr bwMode="auto">
          <a:xfrm flipH="1">
            <a:off x="6324600"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8" name="文本框 29"/>
          <p:cNvSpPr>
            <a:spLocks noChangeArrowheads="1"/>
          </p:cNvSpPr>
          <p:nvPr/>
        </p:nvSpPr>
        <p:spPr bwMode="auto">
          <a:xfrm>
            <a:off x="3525838" y="4056063"/>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9" name="文本框 30"/>
          <p:cNvSpPr>
            <a:spLocks noChangeArrowheads="1"/>
          </p:cNvSpPr>
          <p:nvPr/>
        </p:nvSpPr>
        <p:spPr bwMode="auto">
          <a:xfrm>
            <a:off x="6535321" y="3584516"/>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视频</a:t>
            </a:r>
            <a:r>
              <a:rPr lang="zh-CN" altLang="en-US" dirty="0" smtClean="0">
                <a:solidFill>
                  <a:srgbClr val="3F3F3F"/>
                </a:solidFill>
                <a:latin typeface="+mn-ea"/>
                <a:ea typeface="+mn-ea"/>
              </a:rPr>
              <a:t>背景减除</a:t>
            </a:r>
            <a:endParaRPr lang="zh-CN" altLang="en-US" dirty="0">
              <a:latin typeface="+mn-ea"/>
              <a:ea typeface="+mn-ea"/>
            </a:endParaRPr>
          </a:p>
        </p:txBody>
      </p:sp>
      <p:sp>
        <p:nvSpPr>
          <p:cNvPr id="4120" name="直接连接符 31"/>
          <p:cNvSpPr>
            <a:spLocks noChangeShapeType="1"/>
          </p:cNvSpPr>
          <p:nvPr/>
        </p:nvSpPr>
        <p:spPr bwMode="auto">
          <a:xfrm flipH="1">
            <a:off x="3736975" y="4235450"/>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2" name="文本框 33"/>
          <p:cNvSpPr>
            <a:spLocks noChangeArrowheads="1"/>
          </p:cNvSpPr>
          <p:nvPr/>
        </p:nvSpPr>
        <p:spPr bwMode="auto">
          <a:xfrm>
            <a:off x="4022397" y="4200751"/>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总结与展望</a:t>
            </a:r>
            <a:endParaRPr lang="zh-CN" altLang="en-US" dirty="0">
              <a:latin typeface="+mn-ea"/>
              <a:ea typeface="+mn-ea"/>
            </a:endParaRPr>
          </a:p>
        </p:txBody>
      </p:sp>
      <p:sp>
        <p:nvSpPr>
          <p:cNvPr id="4124" name="椭圆 16"/>
          <p:cNvSpPr>
            <a:spLocks noChangeArrowheads="1"/>
          </p:cNvSpPr>
          <p:nvPr/>
        </p:nvSpPr>
        <p:spPr bwMode="auto">
          <a:xfrm>
            <a:off x="8370888" y="6346825"/>
            <a:ext cx="288925" cy="2889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5" name="椭圆 17"/>
          <p:cNvSpPr>
            <a:spLocks noChangeArrowheads="1"/>
          </p:cNvSpPr>
          <p:nvPr/>
        </p:nvSpPr>
        <p:spPr bwMode="auto">
          <a:xfrm>
            <a:off x="8691563" y="6029325"/>
            <a:ext cx="288925" cy="2889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6" name="直接连接符 7"/>
          <p:cNvSpPr>
            <a:spLocks noChangeShapeType="1"/>
          </p:cNvSpPr>
          <p:nvPr/>
        </p:nvSpPr>
        <p:spPr bwMode="auto">
          <a:xfrm>
            <a:off x="3278188" y="2994025"/>
            <a:ext cx="1587" cy="1547813"/>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40970529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800218" y="2203351"/>
            <a:ext cx="7789151" cy="2031325"/>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当前大部分已有的图像显著性检测算法的出发点均是根据显著性区域的特点</a:t>
            </a:r>
            <a:r>
              <a:rPr lang="zh-CN" altLang="en-US" dirty="0" smtClean="0"/>
              <a:t>，例如</a:t>
            </a:r>
            <a:r>
              <a:rPr lang="zh-CN" altLang="en-US" dirty="0">
                <a:solidFill>
                  <a:srgbClr val="FF0000"/>
                </a:solidFill>
              </a:rPr>
              <a:t>对比度</a:t>
            </a:r>
            <a:r>
              <a:rPr lang="zh-CN" altLang="en-US" dirty="0" smtClean="0">
                <a:solidFill>
                  <a:srgbClr val="FF0000"/>
                </a:solidFill>
              </a:rPr>
              <a:t>高</a:t>
            </a:r>
            <a:r>
              <a:rPr lang="zh-CN" altLang="en-US" dirty="0" smtClean="0"/>
              <a:t>、</a:t>
            </a:r>
            <a:r>
              <a:rPr lang="zh-CN" altLang="en-US" dirty="0">
                <a:solidFill>
                  <a:srgbClr val="FF0000"/>
                </a:solidFill>
              </a:rPr>
              <a:t>处在相机焦点</a:t>
            </a:r>
            <a:r>
              <a:rPr lang="zh-CN" altLang="en-US" dirty="0" smtClean="0"/>
              <a:t>上等</a:t>
            </a:r>
            <a:r>
              <a:rPr lang="zh-CN" altLang="en-US" dirty="0"/>
              <a:t>，定义区域显著性模型以计算每个像素</a:t>
            </a:r>
            <a:r>
              <a:rPr lang="zh-CN" altLang="en-US" dirty="0" smtClean="0"/>
              <a:t>的显著性水平。</a:t>
            </a:r>
            <a:endParaRPr lang="en-US" altLang="zh-CN" dirty="0" smtClean="0"/>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endParaRPr lang="en-US" altLang="zh-CN" dirty="0" smtClean="0"/>
          </a:p>
          <a:p>
            <a:pPr marL="285750" indent="-285750">
              <a:buFont typeface="Wingdings" panose="05000000000000000000" pitchFamily="2" charset="2"/>
              <a:buChar char="l"/>
            </a:pPr>
            <a:r>
              <a:rPr lang="zh-CN" altLang="en-US" dirty="0"/>
              <a:t>自然图像中可能包含</a:t>
            </a:r>
            <a:r>
              <a:rPr lang="zh-CN" altLang="en-US" dirty="0">
                <a:solidFill>
                  <a:srgbClr val="FF0000"/>
                </a:solidFill>
              </a:rPr>
              <a:t>各种类型</a:t>
            </a:r>
            <a:r>
              <a:rPr lang="zh-CN" altLang="en-US" dirty="0"/>
              <a:t>的显著性对象，单纯用这些</a:t>
            </a:r>
            <a:r>
              <a:rPr lang="zh-CN" altLang="en-US" dirty="0" smtClean="0"/>
              <a:t>显著</a:t>
            </a:r>
            <a:r>
              <a:rPr lang="zh-CN" altLang="en-US" dirty="0"/>
              <a:t>性对象的线索仍然无法处理所有</a:t>
            </a:r>
            <a:r>
              <a:rPr lang="zh-CN" altLang="en-US" dirty="0" smtClean="0"/>
              <a:t>情况。</a:t>
            </a:r>
            <a:endParaRPr lang="zh-CN" altLang="en-US" dirty="0"/>
          </a:p>
        </p:txBody>
      </p:sp>
    </p:spTree>
    <p:extLst>
      <p:ext uri="{BB962C8B-B14F-4D97-AF65-F5344CB8AC3E}">
        <p14:creationId xmlns:p14="http://schemas.microsoft.com/office/powerpoint/2010/main" val="4969875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300" y="1862759"/>
            <a:ext cx="7521757" cy="3783580"/>
          </a:xfrm>
          <a:prstGeom prst="rect">
            <a:avLst/>
          </a:prstGeom>
        </p:spPr>
      </p:pic>
      <p:sp>
        <p:nvSpPr>
          <p:cNvPr id="4" name="矩形 3"/>
          <p:cNvSpPr/>
          <p:nvPr/>
        </p:nvSpPr>
        <p:spPr>
          <a:xfrm>
            <a:off x="606730" y="5677456"/>
            <a:ext cx="8235339" cy="369332"/>
          </a:xfrm>
          <a:prstGeom prst="rect">
            <a:avLst/>
          </a:prstGeom>
        </p:spPr>
        <p:txBody>
          <a:bodyPr wrap="square">
            <a:spAutoFit/>
          </a:bodyPr>
          <a:lstStyle/>
          <a:p>
            <a:r>
              <a:rPr lang="en-US" altLang="zh-CN" dirty="0">
                <a:latin typeface="TeXGyreTermes-Regular"/>
              </a:rPr>
              <a:t>(a) </a:t>
            </a:r>
            <a:r>
              <a:rPr lang="zh-CN" altLang="en-US" dirty="0" smtClean="0">
                <a:latin typeface="宋体" panose="02010600030101010101" pitchFamily="2" charset="-122"/>
              </a:rPr>
              <a:t>输入图像 </a:t>
            </a:r>
            <a:r>
              <a:rPr lang="en-US" altLang="zh-CN" dirty="0" smtClean="0">
                <a:latin typeface="TeXGyreTermes-Regular"/>
              </a:rPr>
              <a:t> (b)CHS</a:t>
            </a:r>
            <a:r>
              <a:rPr lang="zh-CN" altLang="en-US" dirty="0" smtClean="0">
                <a:latin typeface="TeXGyreTermes-Regular"/>
              </a:rPr>
              <a:t>算法</a:t>
            </a:r>
            <a:r>
              <a:rPr lang="en-US" altLang="zh-CN" dirty="0" smtClean="0">
                <a:latin typeface="TeXGyreTermes-Regular"/>
              </a:rPr>
              <a:t> </a:t>
            </a:r>
            <a:r>
              <a:rPr lang="zh-CN" altLang="en-US" dirty="0" smtClean="0">
                <a:latin typeface="宋体" panose="02010600030101010101" pitchFamily="2" charset="-122"/>
              </a:rPr>
              <a:t>  </a:t>
            </a:r>
            <a:r>
              <a:rPr lang="en-US" altLang="zh-CN" dirty="0" smtClean="0">
                <a:latin typeface="TeXGyreTermes-Regular"/>
              </a:rPr>
              <a:t>(</a:t>
            </a:r>
            <a:r>
              <a:rPr lang="en-US" altLang="zh-CN" dirty="0">
                <a:latin typeface="TeXGyreTermes-Regular"/>
              </a:rPr>
              <a:t>c</a:t>
            </a:r>
            <a:r>
              <a:rPr lang="en-US" altLang="zh-CN" dirty="0" smtClean="0">
                <a:latin typeface="TeXGyreTermes-Regular"/>
              </a:rPr>
              <a:t>)</a:t>
            </a:r>
            <a:r>
              <a:rPr lang="en-US" altLang="zh-CN" dirty="0" smtClean="0">
                <a:latin typeface="宋体" panose="02010600030101010101" pitchFamily="2" charset="-122"/>
              </a:rPr>
              <a:t> </a:t>
            </a:r>
            <a:r>
              <a:rPr lang="en-US" altLang="zh-CN" dirty="0" smtClean="0">
                <a:latin typeface="TeXGyreTermes-Regular"/>
              </a:rPr>
              <a:t>RC</a:t>
            </a:r>
            <a:r>
              <a:rPr lang="zh-CN" altLang="en-US" dirty="0" smtClean="0">
                <a:latin typeface="TeXGyreTermes-Regular"/>
              </a:rPr>
              <a:t>算法</a:t>
            </a:r>
            <a:r>
              <a:rPr lang="en-US" altLang="zh-CN" dirty="0" smtClean="0">
                <a:latin typeface="TeXGyreTermes-Regular"/>
              </a:rPr>
              <a:t>     (</a:t>
            </a:r>
            <a:r>
              <a:rPr lang="en-US" altLang="zh-CN" dirty="0">
                <a:latin typeface="TeXGyreTermes-Regular"/>
              </a:rPr>
              <a:t>d) </a:t>
            </a:r>
            <a:r>
              <a:rPr lang="zh-CN" altLang="en-US" dirty="0" smtClean="0">
                <a:latin typeface="宋体" panose="02010600030101010101" pitchFamily="2" charset="-122"/>
              </a:rPr>
              <a:t>本文算法 </a:t>
            </a:r>
            <a:r>
              <a:rPr lang="en-US" altLang="zh-CN" dirty="0" smtClean="0">
                <a:latin typeface="TeXGyreTermes-Regular"/>
              </a:rPr>
              <a:t>(</a:t>
            </a:r>
            <a:r>
              <a:rPr lang="en-US" altLang="zh-CN" dirty="0">
                <a:latin typeface="TeXGyreTermes-Regular"/>
              </a:rPr>
              <a:t>e) </a:t>
            </a:r>
            <a:r>
              <a:rPr lang="zh-CN" altLang="en-US" dirty="0" smtClean="0">
                <a:latin typeface="宋体" panose="02010600030101010101" pitchFamily="2" charset="-122"/>
              </a:rPr>
              <a:t>正确结果</a:t>
            </a:r>
            <a:endParaRPr lang="zh-CN" altLang="en-US" dirty="0"/>
          </a:p>
        </p:txBody>
      </p:sp>
    </p:spTree>
    <p:extLst>
      <p:ext uri="{BB962C8B-B14F-4D97-AF65-F5344CB8AC3E}">
        <p14:creationId xmlns:p14="http://schemas.microsoft.com/office/powerpoint/2010/main" val="10745796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文本框 4"/>
          <p:cNvSpPr txBox="1"/>
          <p:nvPr/>
        </p:nvSpPr>
        <p:spPr>
          <a:xfrm>
            <a:off x="600074" y="1888971"/>
            <a:ext cx="8210551" cy="3416320"/>
          </a:xfrm>
          <a:prstGeom prst="rect">
            <a:avLst/>
          </a:prstGeom>
          <a:noFill/>
        </p:spPr>
        <p:txBody>
          <a:bodyPr wrap="square" rtlCol="0">
            <a:spAutoFit/>
          </a:bodyPr>
          <a:lstStyle/>
          <a:p>
            <a:pPr marL="285750" indent="-285750">
              <a:buFont typeface="Wingdings" panose="05000000000000000000" pitchFamily="2" charset="2"/>
              <a:buChar char="ü"/>
            </a:pPr>
            <a:r>
              <a:rPr lang="zh-CN" altLang="en-US" dirty="0" smtClean="0"/>
              <a:t>提出了</a:t>
            </a:r>
            <a:r>
              <a:rPr lang="zh-CN" altLang="en-US" dirty="0"/>
              <a:t>一</a:t>
            </a:r>
            <a:r>
              <a:rPr lang="zh-CN" altLang="en-US" dirty="0" smtClean="0"/>
              <a:t>种基于区域合并的图像显著性检测算法</a:t>
            </a:r>
            <a:endParaRPr lang="en-US" altLang="zh-CN" dirty="0" smtClean="0"/>
          </a:p>
          <a:p>
            <a:pPr marL="285750" indent="-285750">
              <a:buFont typeface="Wingdings" panose="05000000000000000000" pitchFamily="2" charset="2"/>
              <a:buChar char="l"/>
            </a:pPr>
            <a:r>
              <a:rPr lang="zh-CN" altLang="en-US" dirty="0" smtClean="0"/>
              <a:t>通过</a:t>
            </a:r>
            <a:r>
              <a:rPr lang="zh-CN" altLang="en-US" dirty="0"/>
              <a:t>区域合并的方式逐渐将图像从初始状态下的多个</a:t>
            </a:r>
            <a:r>
              <a:rPr lang="zh-CN" altLang="en-US" dirty="0" smtClean="0"/>
              <a:t>区域合并为</a:t>
            </a:r>
            <a:r>
              <a:rPr lang="zh-CN" altLang="en-US" dirty="0"/>
              <a:t>显著性对象和背景</a:t>
            </a:r>
            <a:r>
              <a:rPr lang="en-US" altLang="zh-CN" dirty="0"/>
              <a:t>2 </a:t>
            </a:r>
            <a:r>
              <a:rPr lang="zh-CN" altLang="en-US" dirty="0"/>
              <a:t>个</a:t>
            </a:r>
            <a:r>
              <a:rPr lang="zh-CN" altLang="en-US" dirty="0" smtClean="0"/>
              <a:t>区域；</a:t>
            </a:r>
            <a:endParaRPr lang="en-US" altLang="zh-CN" dirty="0" smtClean="0"/>
          </a:p>
          <a:p>
            <a:pPr marL="285750" indent="-285750">
              <a:buFont typeface="Wingdings" panose="05000000000000000000" pitchFamily="2" charset="2"/>
              <a:buChar char="l"/>
            </a:pPr>
            <a:r>
              <a:rPr lang="zh-CN" altLang="en-US" dirty="0" smtClean="0"/>
              <a:t>在</a:t>
            </a:r>
            <a:r>
              <a:rPr lang="zh-CN" altLang="en-US" dirty="0"/>
              <a:t>不同的阶段采用不同的</a:t>
            </a:r>
            <a:r>
              <a:rPr lang="zh-CN" altLang="en-US" dirty="0" smtClean="0"/>
              <a:t>合并策略：</a:t>
            </a:r>
            <a:endParaRPr lang="en-US" altLang="zh-CN" dirty="0" smtClean="0"/>
          </a:p>
          <a:p>
            <a:pPr marL="720000" indent="-285750">
              <a:buFont typeface="Arial" panose="020B0604020202020204" pitchFamily="34" charset="0"/>
              <a:buChar char="•"/>
            </a:pPr>
            <a:r>
              <a:rPr lang="zh-CN" altLang="en-US" dirty="0" smtClean="0"/>
              <a:t>首先</a:t>
            </a:r>
            <a:r>
              <a:rPr lang="zh-CN" altLang="en-US" dirty="0"/>
              <a:t>利用超像素分割方法将图像分为若干初始区域。在第一阶段，仅</a:t>
            </a:r>
            <a:r>
              <a:rPr lang="zh-CN" altLang="en-US" dirty="0" smtClean="0"/>
              <a:t>合并</a:t>
            </a:r>
            <a:r>
              <a:rPr lang="zh-CN" altLang="en-US" dirty="0" smtClean="0">
                <a:solidFill>
                  <a:srgbClr val="FF0000"/>
                </a:solidFill>
              </a:rPr>
              <a:t>相似</a:t>
            </a:r>
            <a:r>
              <a:rPr lang="zh-CN" altLang="en-US" dirty="0">
                <a:solidFill>
                  <a:srgbClr val="FF0000"/>
                </a:solidFill>
              </a:rPr>
              <a:t>且相邻</a:t>
            </a:r>
            <a:r>
              <a:rPr lang="zh-CN" altLang="en-US" dirty="0"/>
              <a:t>的区域，使得属于同一对象的像素合并到同一区域</a:t>
            </a:r>
            <a:r>
              <a:rPr lang="zh-CN" altLang="en-US" dirty="0" smtClean="0"/>
              <a:t>；</a:t>
            </a:r>
            <a:endParaRPr lang="en-US" altLang="zh-CN" dirty="0" smtClean="0"/>
          </a:p>
          <a:p>
            <a:pPr marL="720000" indent="-285750">
              <a:buFont typeface="Arial" panose="020B0604020202020204" pitchFamily="34" charset="0"/>
              <a:buChar char="•"/>
            </a:pPr>
            <a:r>
              <a:rPr lang="zh-CN" altLang="en-US" dirty="0" smtClean="0"/>
              <a:t>第二阶段，</a:t>
            </a:r>
            <a:r>
              <a:rPr lang="zh-CN" altLang="en-US" dirty="0"/>
              <a:t>处理上述过程中产生的</a:t>
            </a:r>
            <a:r>
              <a:rPr lang="zh-CN" altLang="en-US" dirty="0">
                <a:solidFill>
                  <a:srgbClr val="FF0000"/>
                </a:solidFill>
              </a:rPr>
              <a:t>空洞以及因遮挡</a:t>
            </a:r>
            <a:r>
              <a:rPr lang="zh-CN" altLang="en-US" dirty="0"/>
              <a:t>造成的属于同一对象的区域不相邻的情况</a:t>
            </a:r>
            <a:r>
              <a:rPr lang="zh-CN" altLang="en-US" dirty="0" smtClean="0"/>
              <a:t>；</a:t>
            </a:r>
            <a:endParaRPr lang="en-US" altLang="zh-CN" dirty="0" smtClean="0"/>
          </a:p>
          <a:p>
            <a:pPr marL="720000" indent="-285750">
              <a:buFont typeface="Arial" panose="020B0604020202020204" pitchFamily="34" charset="0"/>
              <a:buChar char="•"/>
            </a:pPr>
            <a:r>
              <a:rPr lang="zh-CN" altLang="en-US" dirty="0" smtClean="0"/>
              <a:t>第三阶段</a:t>
            </a:r>
            <a:r>
              <a:rPr lang="en-US" altLang="zh-CN" dirty="0" smtClean="0"/>
              <a:t>, </a:t>
            </a:r>
            <a:r>
              <a:rPr lang="zh-CN" altLang="en-US" dirty="0"/>
              <a:t>以区域显著分析结果为引导，不断将显著性最差</a:t>
            </a:r>
            <a:r>
              <a:rPr lang="zh-CN" altLang="en-US" dirty="0" smtClean="0"/>
              <a:t>的区域合并</a:t>
            </a:r>
            <a:r>
              <a:rPr lang="zh-CN" altLang="en-US" dirty="0"/>
              <a:t>到背景区域，而</a:t>
            </a:r>
            <a:r>
              <a:rPr lang="zh-CN" altLang="en-US" dirty="0">
                <a:solidFill>
                  <a:srgbClr val="FF0000"/>
                </a:solidFill>
              </a:rPr>
              <a:t>不是尝试将显著性区域合并到一起</a:t>
            </a:r>
            <a:r>
              <a:rPr lang="zh-CN" altLang="en-US" dirty="0" smtClean="0"/>
              <a:t>；</a:t>
            </a:r>
            <a:endParaRPr lang="en-US" altLang="zh-CN" dirty="0" smtClean="0"/>
          </a:p>
          <a:p>
            <a:pPr marL="720000" indent="-285750">
              <a:buFont typeface="Arial" panose="020B0604020202020204" pitchFamily="34" charset="0"/>
              <a:buChar char="•"/>
            </a:pPr>
            <a:r>
              <a:rPr lang="zh-CN" altLang="en-US" dirty="0" smtClean="0"/>
              <a:t>最后</a:t>
            </a:r>
            <a:r>
              <a:rPr lang="zh-CN" altLang="en-US" dirty="0"/>
              <a:t>，利用合并</a:t>
            </a:r>
            <a:r>
              <a:rPr lang="zh-CN" altLang="en-US" dirty="0" smtClean="0"/>
              <a:t>过程</a:t>
            </a:r>
            <a:r>
              <a:rPr lang="zh-CN" altLang="en-US" dirty="0"/>
              <a:t>中得到的多个</a:t>
            </a:r>
            <a:r>
              <a:rPr lang="zh-CN" altLang="en-US" dirty="0">
                <a:solidFill>
                  <a:srgbClr val="FF0000"/>
                </a:solidFill>
              </a:rPr>
              <a:t>候选显著性区域加权</a:t>
            </a:r>
            <a:r>
              <a:rPr lang="zh-CN" altLang="en-US" dirty="0"/>
              <a:t>得到最终的显著性区域结果。</a:t>
            </a:r>
          </a:p>
        </p:txBody>
      </p:sp>
    </p:spTree>
    <p:extLst>
      <p:ext uri="{BB962C8B-B14F-4D97-AF65-F5344CB8AC3E}">
        <p14:creationId xmlns:p14="http://schemas.microsoft.com/office/powerpoint/2010/main" val="383854785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484</TotalTime>
  <Pages>0</Pages>
  <Words>2800</Words>
  <Characters>0</Characters>
  <Application>Microsoft Office PowerPoint</Application>
  <DocSecurity>0</DocSecurity>
  <PresentationFormat>全屏显示(4:3)</PresentationFormat>
  <Lines>0</Lines>
  <Paragraphs>544</Paragraphs>
  <Slides>47</Slides>
  <Notes>0</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47</vt:i4>
      </vt:variant>
    </vt:vector>
  </HeadingPairs>
  <TitlesOfParts>
    <vt:vector size="68" baseType="lpstr">
      <vt:lpstr>NimbusRomNo9L-Regu</vt:lpstr>
      <vt:lpstr>NimbusRomNo9L-ReguItal</vt:lpstr>
      <vt:lpstr>rntxmi5</vt:lpstr>
      <vt:lpstr>rntxmi7</vt:lpstr>
      <vt:lpstr>rtxmi</vt:lpstr>
      <vt:lpstr>rtxr</vt:lpstr>
      <vt:lpstr>TeXGyreTermes-Regular</vt:lpstr>
      <vt:lpstr>txmia</vt:lpstr>
      <vt:lpstr>txsy</vt:lpstr>
      <vt:lpstr>方正书宋简体</vt:lpstr>
      <vt:lpstr>华文楷体</vt:lpstr>
      <vt:lpstr>宋体</vt:lpstr>
      <vt:lpstr>宋体</vt:lpstr>
      <vt:lpstr>微软雅黑</vt:lpstr>
      <vt:lpstr>Arial</vt:lpstr>
      <vt:lpstr>Calibri</vt:lpstr>
      <vt:lpstr>Calibri Light</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SAMSUNG</dc:creator>
  <cp:keywords/>
  <dc:description/>
  <cp:lastModifiedBy>Sun Feng</cp:lastModifiedBy>
  <cp:revision>79</cp:revision>
  <dcterms:created xsi:type="dcterms:W3CDTF">2014-08-08T13:32:00Z</dcterms:created>
  <dcterms:modified xsi:type="dcterms:W3CDTF">2016-03-17T02:18:06Z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2052-9.1.0.5132</vt:lpwstr>
  </property>
</Properties>
</file>